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5.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6.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7.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81" r:id="rId3"/>
    <p:sldId id="285" r:id="rId4"/>
    <p:sldId id="259" r:id="rId5"/>
    <p:sldId id="269" r:id="rId6"/>
    <p:sldId id="274" r:id="rId7"/>
    <p:sldId id="270" r:id="rId8"/>
    <p:sldId id="272" r:id="rId9"/>
    <p:sldId id="276" r:id="rId10"/>
    <p:sldId id="277" r:id="rId11"/>
    <p:sldId id="260" r:id="rId12"/>
    <p:sldId id="286"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9FCBC81-16CD-FEE6-B5DD-50A307380D21}" name="Hammel, Courtney L - (courtneyolson)" initials="HCL(" userId="S::courtneyolson@email.arizona.edu::e94971a5-c75b-4e81-98d8-4e462596cbb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ewis, Deborah Yumi French - (dyfrench)" initials="LDYF-(" lastIdx="6" clrIdx="0">
    <p:extLst>
      <p:ext uri="{19B8F6BF-5375-455C-9EA6-DF929625EA0E}">
        <p15:presenceInfo xmlns:p15="http://schemas.microsoft.com/office/powerpoint/2012/main" userId="S::dyfrench@email.arizona.edu::6a5f9850-2427-4acd-b6a7-3e059ac128e0" providerId="AD"/>
      </p:ext>
    </p:extLst>
  </p:cmAuthor>
  <p:cmAuthor id="2" name="Melton-Lopez, Christine Marie - (melton1)" initials="MCM-(" lastIdx="4" clrIdx="1">
    <p:extLst>
      <p:ext uri="{19B8F6BF-5375-455C-9EA6-DF929625EA0E}">
        <p15:presenceInfo xmlns:p15="http://schemas.microsoft.com/office/powerpoint/2012/main" userId="S::MSFTTestUS@arkcane.onmicrosoft.com::a25dec69-e438-43dc-86c4-2008b73b32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2948"/>
    <a:srgbClr val="9913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84" autoAdjust="0"/>
    <p:restoredTop sz="93501" autoAdjust="0"/>
  </p:normalViewPr>
  <p:slideViewPr>
    <p:cSldViewPr>
      <p:cViewPr varScale="1">
        <p:scale>
          <a:sx n="50" d="100"/>
          <a:sy n="50" d="100"/>
        </p:scale>
        <p:origin x="1541" y="21"/>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800" b="1" i="0" u="none" strike="noStrike" kern="1200" spc="0" baseline="0">
                <a:solidFill>
                  <a:prstClr val="black">
                    <a:lumMod val="65000"/>
                    <a:lumOff val="35000"/>
                  </a:prstClr>
                </a:solidFill>
                <a:effectLst/>
                <a:latin typeface="+mn-lt"/>
                <a:ea typeface="+mn-ea"/>
                <a:cs typeface="+mn-cs"/>
              </a:defRPr>
            </a:pPr>
            <a:r>
              <a:rPr lang="en-US" sz="1800" b="1" i="0" u="none" strike="noStrike" kern="1200" spc="0" baseline="0" dirty="0">
                <a:solidFill>
                  <a:prstClr val="black">
                    <a:lumMod val="65000"/>
                    <a:lumOff val="35000"/>
                  </a:prstClr>
                </a:solidFill>
                <a:effectLst/>
                <a:latin typeface="+mn-lt"/>
                <a:ea typeface="+mn-ea"/>
                <a:cs typeface="+mn-cs"/>
              </a:rPr>
              <a:t>2021 Non Serious / Non Unanticipated Problems Reportable Events to HSPP</a:t>
            </a:r>
          </a:p>
        </c:rich>
      </c:tx>
      <c:overlay val="0"/>
      <c:spPr>
        <a:noFill/>
        <a:ln>
          <a:noFill/>
        </a:ln>
        <a:effectLst/>
      </c:spPr>
      <c:txPr>
        <a:bodyPr rot="0" spcFirstLastPara="1" vertOverflow="ellipsis" vert="horz" wrap="square" anchor="ctr" anchorCtr="1"/>
        <a:lstStyle/>
        <a:p>
          <a:pPr>
            <a:defRPr lang="en-US" sz="1800" b="1" i="0" u="none" strike="noStrike" kern="1200" spc="0" baseline="0">
              <a:solidFill>
                <a:prstClr val="black">
                  <a:lumMod val="65000"/>
                  <a:lumOff val="35000"/>
                </a:prstClr>
              </a:solidFill>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Sheet1!$B$2:$B$13</c:f>
              <c:numCache>
                <c:formatCode>General</c:formatCode>
                <c:ptCount val="12"/>
                <c:pt idx="0">
                  <c:v>4</c:v>
                </c:pt>
                <c:pt idx="1">
                  <c:v>7</c:v>
                </c:pt>
                <c:pt idx="2">
                  <c:v>8</c:v>
                </c:pt>
                <c:pt idx="3">
                  <c:v>4</c:v>
                </c:pt>
                <c:pt idx="4">
                  <c:v>4</c:v>
                </c:pt>
                <c:pt idx="5">
                  <c:v>9</c:v>
                </c:pt>
                <c:pt idx="8">
                  <c:v>10</c:v>
                </c:pt>
                <c:pt idx="9">
                  <c:v>23</c:v>
                </c:pt>
                <c:pt idx="10">
                  <c:v>21</c:v>
                </c:pt>
                <c:pt idx="11">
                  <c:v>15</c:v>
                </c:pt>
              </c:numCache>
            </c:numRef>
          </c:val>
          <c:extLst>
            <c:ext xmlns:c16="http://schemas.microsoft.com/office/drawing/2014/chart" uri="{C3380CC4-5D6E-409C-BE32-E72D297353CC}">
              <c16:uniqueId val="{00000000-E24E-4740-A782-52304DC5D60D}"/>
            </c:ext>
          </c:extLst>
        </c:ser>
        <c:dLbls>
          <c:dLblPos val="outEnd"/>
          <c:showLegendKey val="0"/>
          <c:showVal val="1"/>
          <c:showCatName val="0"/>
          <c:showSerName val="0"/>
          <c:showPercent val="0"/>
          <c:showBubbleSize val="0"/>
        </c:dLbls>
        <c:gapWidth val="219"/>
        <c:overlap val="-27"/>
        <c:axId val="364016544"/>
        <c:axId val="364018624"/>
      </c:barChart>
      <c:catAx>
        <c:axId val="364016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en-US"/>
          </a:p>
        </c:txPr>
        <c:crossAx val="364018624"/>
        <c:crosses val="autoZero"/>
        <c:auto val="1"/>
        <c:lblAlgn val="ctr"/>
        <c:lblOffset val="100"/>
        <c:noMultiLvlLbl val="0"/>
      </c:catAx>
      <c:valAx>
        <c:axId val="364018624"/>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en-US"/>
          </a:p>
        </c:txPr>
        <c:crossAx val="364016544"/>
        <c:crosses val="autoZero"/>
        <c:crossBetween val="between"/>
      </c:valAx>
      <c:spPr>
        <a:solidFill>
          <a:schemeClr val="bg1"/>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25400" cap="flat" cmpd="sng" algn="ctr">
      <a:solidFill>
        <a:schemeClr val="accent1"/>
      </a:solidFill>
      <a:prstDash val="solid"/>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600" b="1" i="0" u="none" strike="noStrike" kern="1200" spc="0" baseline="0" dirty="0">
                <a:solidFill>
                  <a:prstClr val="black">
                    <a:lumMod val="65000"/>
                    <a:lumOff val="35000"/>
                  </a:prstClr>
                </a:solidFill>
                <a:effectLst/>
                <a:latin typeface="+mn-lt"/>
                <a:ea typeface="+mn-ea"/>
                <a:cs typeface="+mn-cs"/>
              </a:defRPr>
            </a:pPr>
            <a:r>
              <a:rPr lang="en-US" sz="1800" b="1" i="0" u="none" strike="noStrike" kern="1200" spc="0" baseline="0" dirty="0">
                <a:solidFill>
                  <a:prstClr val="black">
                    <a:lumMod val="65000"/>
                    <a:lumOff val="35000"/>
                  </a:prstClr>
                </a:solidFill>
                <a:effectLst/>
                <a:latin typeface="+mn-lt"/>
                <a:ea typeface="+mn-ea"/>
                <a:cs typeface="+mn-cs"/>
              </a:rPr>
              <a:t>2021 Non Serious / Non Unanticipated Problem by Type</a:t>
            </a:r>
          </a:p>
        </c:rich>
      </c:tx>
      <c:overlay val="0"/>
      <c:spPr>
        <a:noFill/>
        <a:ln>
          <a:noFill/>
        </a:ln>
        <a:effectLst/>
      </c:spPr>
      <c:txPr>
        <a:bodyPr rot="0" spcFirstLastPara="1" vertOverflow="ellipsis" vert="horz" wrap="square" anchor="ctr" anchorCtr="1"/>
        <a:lstStyle/>
        <a:p>
          <a:pPr algn="ctr" rtl="0">
            <a:defRPr lang="en-US" sz="1600" b="1" i="0" u="none" strike="noStrike" kern="1200" spc="0" baseline="0" dirty="0">
              <a:solidFill>
                <a:prstClr val="black">
                  <a:lumMod val="65000"/>
                  <a:lumOff val="35000"/>
                </a:prstClr>
              </a:solidFill>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Q1</c:v>
                </c:pt>
              </c:strCache>
            </c:strRef>
          </c:tx>
          <c:spPr>
            <a:solidFill>
              <a:schemeClr val="accent1"/>
            </a:solidFill>
            <a:ln>
              <a:noFill/>
            </a:ln>
            <a:effectLst/>
          </c:spPr>
          <c:invertIfNegative val="0"/>
          <c:cat>
            <c:strRef>
              <c:f>Sheet1!$A$2:$A$18</c:f>
              <c:strCache>
                <c:ptCount val="16"/>
                <c:pt idx="0">
                  <c:v>AE/SAE</c:v>
                </c:pt>
                <c:pt idx="1">
                  <c:v>Adverse Device Event</c:v>
                </c:pt>
                <c:pt idx="2">
                  <c:v>Audit</c:v>
                </c:pt>
                <c:pt idx="3">
                  <c:v>Breach of Confidentiality </c:v>
                </c:pt>
                <c:pt idx="4">
                  <c:v>Consent</c:v>
                </c:pt>
                <c:pt idx="5">
                  <c:v>Equipment</c:v>
                </c:pt>
                <c:pt idx="6">
                  <c:v>Harm/Risk</c:v>
                </c:pt>
                <c:pt idx="7">
                  <c:v>Incarceration</c:v>
                </c:pt>
                <c:pt idx="8">
                  <c:v>Unreviewed Change</c:v>
                </c:pt>
                <c:pt idx="9">
                  <c:v>Non-Compliance</c:v>
                </c:pt>
                <c:pt idx="10">
                  <c:v>Records</c:v>
                </c:pt>
                <c:pt idx="11">
                  <c:v>Researcher Error</c:v>
                </c:pt>
                <c:pt idx="12">
                  <c:v>Study Monitor Reports</c:v>
                </c:pt>
                <c:pt idx="13">
                  <c:v>Subject Complaint</c:v>
                </c:pt>
                <c:pt idx="14">
                  <c:v>Suspension</c:v>
                </c:pt>
                <c:pt idx="15">
                  <c:v>VOTF</c:v>
                </c:pt>
              </c:strCache>
            </c:strRef>
          </c:cat>
          <c:val>
            <c:numRef>
              <c:f>Sheet1!$B$2:$B$18</c:f>
              <c:numCache>
                <c:formatCode>General</c:formatCode>
                <c:ptCount val="17"/>
                <c:pt idx="0">
                  <c:v>1</c:v>
                </c:pt>
                <c:pt idx="1">
                  <c:v>0</c:v>
                </c:pt>
                <c:pt idx="2">
                  <c:v>0</c:v>
                </c:pt>
                <c:pt idx="3">
                  <c:v>3</c:v>
                </c:pt>
                <c:pt idx="4">
                  <c:v>1</c:v>
                </c:pt>
                <c:pt idx="5">
                  <c:v>1</c:v>
                </c:pt>
                <c:pt idx="6">
                  <c:v>0</c:v>
                </c:pt>
                <c:pt idx="7">
                  <c:v>0</c:v>
                </c:pt>
                <c:pt idx="8">
                  <c:v>6</c:v>
                </c:pt>
                <c:pt idx="9">
                  <c:v>0</c:v>
                </c:pt>
                <c:pt idx="10">
                  <c:v>5</c:v>
                </c:pt>
                <c:pt idx="11">
                  <c:v>0</c:v>
                </c:pt>
                <c:pt idx="12">
                  <c:v>0</c:v>
                </c:pt>
                <c:pt idx="13">
                  <c:v>0</c:v>
                </c:pt>
                <c:pt idx="14">
                  <c:v>0</c:v>
                </c:pt>
                <c:pt idx="15">
                  <c:v>1</c:v>
                </c:pt>
              </c:numCache>
            </c:numRef>
          </c:val>
          <c:extLst>
            <c:ext xmlns:c16="http://schemas.microsoft.com/office/drawing/2014/chart" uri="{C3380CC4-5D6E-409C-BE32-E72D297353CC}">
              <c16:uniqueId val="{00000000-58EA-4835-9824-65AD7EEB971E}"/>
            </c:ext>
          </c:extLst>
        </c:ser>
        <c:ser>
          <c:idx val="1"/>
          <c:order val="1"/>
          <c:tx>
            <c:strRef>
              <c:f>Sheet1!$C$1</c:f>
              <c:strCache>
                <c:ptCount val="1"/>
                <c:pt idx="0">
                  <c:v>Q2</c:v>
                </c:pt>
              </c:strCache>
            </c:strRef>
          </c:tx>
          <c:spPr>
            <a:solidFill>
              <a:schemeClr val="accent2"/>
            </a:solidFill>
            <a:ln>
              <a:noFill/>
            </a:ln>
            <a:effectLst/>
          </c:spPr>
          <c:invertIfNegative val="0"/>
          <c:cat>
            <c:strRef>
              <c:f>Sheet1!$A$2:$A$18</c:f>
              <c:strCache>
                <c:ptCount val="16"/>
                <c:pt idx="0">
                  <c:v>AE/SAE</c:v>
                </c:pt>
                <c:pt idx="1">
                  <c:v>Adverse Device Event</c:v>
                </c:pt>
                <c:pt idx="2">
                  <c:v>Audit</c:v>
                </c:pt>
                <c:pt idx="3">
                  <c:v>Breach of Confidentiality </c:v>
                </c:pt>
                <c:pt idx="4">
                  <c:v>Consent</c:v>
                </c:pt>
                <c:pt idx="5">
                  <c:v>Equipment</c:v>
                </c:pt>
                <c:pt idx="6">
                  <c:v>Harm/Risk</c:v>
                </c:pt>
                <c:pt idx="7">
                  <c:v>Incarceration</c:v>
                </c:pt>
                <c:pt idx="8">
                  <c:v>Unreviewed Change</c:v>
                </c:pt>
                <c:pt idx="9">
                  <c:v>Non-Compliance</c:v>
                </c:pt>
                <c:pt idx="10">
                  <c:v>Records</c:v>
                </c:pt>
                <c:pt idx="11">
                  <c:v>Researcher Error</c:v>
                </c:pt>
                <c:pt idx="12">
                  <c:v>Study Monitor Reports</c:v>
                </c:pt>
                <c:pt idx="13">
                  <c:v>Subject Complaint</c:v>
                </c:pt>
                <c:pt idx="14">
                  <c:v>Suspension</c:v>
                </c:pt>
                <c:pt idx="15">
                  <c:v>VOTF</c:v>
                </c:pt>
              </c:strCache>
            </c:strRef>
          </c:cat>
          <c:val>
            <c:numRef>
              <c:f>Sheet1!$C$2:$C$18</c:f>
              <c:numCache>
                <c:formatCode>General</c:formatCode>
                <c:ptCount val="17"/>
                <c:pt idx="0">
                  <c:v>0</c:v>
                </c:pt>
                <c:pt idx="1">
                  <c:v>0</c:v>
                </c:pt>
                <c:pt idx="2">
                  <c:v>0</c:v>
                </c:pt>
                <c:pt idx="3">
                  <c:v>2</c:v>
                </c:pt>
                <c:pt idx="4">
                  <c:v>2</c:v>
                </c:pt>
                <c:pt idx="5">
                  <c:v>1</c:v>
                </c:pt>
                <c:pt idx="6">
                  <c:v>0</c:v>
                </c:pt>
                <c:pt idx="7">
                  <c:v>0</c:v>
                </c:pt>
                <c:pt idx="8">
                  <c:v>10</c:v>
                </c:pt>
                <c:pt idx="9">
                  <c:v>0</c:v>
                </c:pt>
                <c:pt idx="10">
                  <c:v>2</c:v>
                </c:pt>
                <c:pt idx="11">
                  <c:v>0</c:v>
                </c:pt>
                <c:pt idx="12">
                  <c:v>0</c:v>
                </c:pt>
                <c:pt idx="13">
                  <c:v>0</c:v>
                </c:pt>
                <c:pt idx="14">
                  <c:v>0</c:v>
                </c:pt>
                <c:pt idx="15">
                  <c:v>0</c:v>
                </c:pt>
              </c:numCache>
            </c:numRef>
          </c:val>
          <c:extLst>
            <c:ext xmlns:c16="http://schemas.microsoft.com/office/drawing/2014/chart" uri="{C3380CC4-5D6E-409C-BE32-E72D297353CC}">
              <c16:uniqueId val="{00000001-58EA-4835-9824-65AD7EEB971E}"/>
            </c:ext>
          </c:extLst>
        </c:ser>
        <c:ser>
          <c:idx val="2"/>
          <c:order val="2"/>
          <c:tx>
            <c:strRef>
              <c:f>Sheet1!$D$1</c:f>
              <c:strCache>
                <c:ptCount val="1"/>
                <c:pt idx="0">
                  <c:v>Q3</c:v>
                </c:pt>
              </c:strCache>
            </c:strRef>
          </c:tx>
          <c:spPr>
            <a:solidFill>
              <a:schemeClr val="accent3"/>
            </a:solidFill>
            <a:ln>
              <a:noFill/>
            </a:ln>
            <a:effectLst/>
          </c:spPr>
          <c:invertIfNegative val="0"/>
          <c:cat>
            <c:strRef>
              <c:f>Sheet1!$A$2:$A$18</c:f>
              <c:strCache>
                <c:ptCount val="16"/>
                <c:pt idx="0">
                  <c:v>AE/SAE</c:v>
                </c:pt>
                <c:pt idx="1">
                  <c:v>Adverse Device Event</c:v>
                </c:pt>
                <c:pt idx="2">
                  <c:v>Audit</c:v>
                </c:pt>
                <c:pt idx="3">
                  <c:v>Breach of Confidentiality </c:v>
                </c:pt>
                <c:pt idx="4">
                  <c:v>Consent</c:v>
                </c:pt>
                <c:pt idx="5">
                  <c:v>Equipment</c:v>
                </c:pt>
                <c:pt idx="6">
                  <c:v>Harm/Risk</c:v>
                </c:pt>
                <c:pt idx="7">
                  <c:v>Incarceration</c:v>
                </c:pt>
                <c:pt idx="8">
                  <c:v>Unreviewed Change</c:v>
                </c:pt>
                <c:pt idx="9">
                  <c:v>Non-Compliance</c:v>
                </c:pt>
                <c:pt idx="10">
                  <c:v>Records</c:v>
                </c:pt>
                <c:pt idx="11">
                  <c:v>Researcher Error</c:v>
                </c:pt>
                <c:pt idx="12">
                  <c:v>Study Monitor Reports</c:v>
                </c:pt>
                <c:pt idx="13">
                  <c:v>Subject Complaint</c:v>
                </c:pt>
                <c:pt idx="14">
                  <c:v>Suspension</c:v>
                </c:pt>
                <c:pt idx="15">
                  <c:v>VOTF</c:v>
                </c:pt>
              </c:strCache>
            </c:strRef>
          </c:cat>
          <c:val>
            <c:numRef>
              <c:f>Sheet1!$D$2:$D$18</c:f>
              <c:numCache>
                <c:formatCode>General</c:formatCode>
                <c:ptCount val="17"/>
                <c:pt idx="0">
                  <c:v>0</c:v>
                </c:pt>
                <c:pt idx="1">
                  <c:v>0</c:v>
                </c:pt>
                <c:pt idx="2">
                  <c:v>0</c:v>
                </c:pt>
                <c:pt idx="3">
                  <c:v>1</c:v>
                </c:pt>
                <c:pt idx="4">
                  <c:v>0</c:v>
                </c:pt>
                <c:pt idx="5">
                  <c:v>0</c:v>
                </c:pt>
                <c:pt idx="6">
                  <c:v>2</c:v>
                </c:pt>
                <c:pt idx="7">
                  <c:v>0</c:v>
                </c:pt>
                <c:pt idx="8">
                  <c:v>2</c:v>
                </c:pt>
                <c:pt idx="9">
                  <c:v>1</c:v>
                </c:pt>
                <c:pt idx="10">
                  <c:v>0</c:v>
                </c:pt>
                <c:pt idx="11">
                  <c:v>7</c:v>
                </c:pt>
                <c:pt idx="12">
                  <c:v>1</c:v>
                </c:pt>
                <c:pt idx="13">
                  <c:v>0</c:v>
                </c:pt>
                <c:pt idx="14">
                  <c:v>0</c:v>
                </c:pt>
                <c:pt idx="15">
                  <c:v>0</c:v>
                </c:pt>
              </c:numCache>
            </c:numRef>
          </c:val>
          <c:extLst>
            <c:ext xmlns:c16="http://schemas.microsoft.com/office/drawing/2014/chart" uri="{C3380CC4-5D6E-409C-BE32-E72D297353CC}">
              <c16:uniqueId val="{00000002-58EA-4835-9824-65AD7EEB971E}"/>
            </c:ext>
          </c:extLst>
        </c:ser>
        <c:ser>
          <c:idx val="3"/>
          <c:order val="3"/>
          <c:tx>
            <c:strRef>
              <c:f>Sheet1!$E$1</c:f>
              <c:strCache>
                <c:ptCount val="1"/>
                <c:pt idx="0">
                  <c:v>Q4</c:v>
                </c:pt>
              </c:strCache>
            </c:strRef>
          </c:tx>
          <c:spPr>
            <a:solidFill>
              <a:schemeClr val="accent4"/>
            </a:solidFill>
            <a:ln>
              <a:noFill/>
            </a:ln>
            <a:effectLst/>
          </c:spPr>
          <c:invertIfNegative val="0"/>
          <c:cat>
            <c:strRef>
              <c:f>Sheet1!$A$2:$A$18</c:f>
              <c:strCache>
                <c:ptCount val="16"/>
                <c:pt idx="0">
                  <c:v>AE/SAE</c:v>
                </c:pt>
                <c:pt idx="1">
                  <c:v>Adverse Device Event</c:v>
                </c:pt>
                <c:pt idx="2">
                  <c:v>Audit</c:v>
                </c:pt>
                <c:pt idx="3">
                  <c:v>Breach of Confidentiality </c:v>
                </c:pt>
                <c:pt idx="4">
                  <c:v>Consent</c:v>
                </c:pt>
                <c:pt idx="5">
                  <c:v>Equipment</c:v>
                </c:pt>
                <c:pt idx="6">
                  <c:v>Harm/Risk</c:v>
                </c:pt>
                <c:pt idx="7">
                  <c:v>Incarceration</c:v>
                </c:pt>
                <c:pt idx="8">
                  <c:v>Unreviewed Change</c:v>
                </c:pt>
                <c:pt idx="9">
                  <c:v>Non-Compliance</c:v>
                </c:pt>
                <c:pt idx="10">
                  <c:v>Records</c:v>
                </c:pt>
                <c:pt idx="11">
                  <c:v>Researcher Error</c:v>
                </c:pt>
                <c:pt idx="12">
                  <c:v>Study Monitor Reports</c:v>
                </c:pt>
                <c:pt idx="13">
                  <c:v>Subject Complaint</c:v>
                </c:pt>
                <c:pt idx="14">
                  <c:v>Suspension</c:v>
                </c:pt>
                <c:pt idx="15">
                  <c:v>VOTF</c:v>
                </c:pt>
              </c:strCache>
            </c:strRef>
          </c:cat>
          <c:val>
            <c:numRef>
              <c:f>Sheet1!$E$2:$E$18</c:f>
              <c:numCache>
                <c:formatCode>General</c:formatCode>
                <c:ptCount val="17"/>
                <c:pt idx="0">
                  <c:v>0</c:v>
                </c:pt>
                <c:pt idx="1">
                  <c:v>0</c:v>
                </c:pt>
                <c:pt idx="2">
                  <c:v>0</c:v>
                </c:pt>
                <c:pt idx="3">
                  <c:v>2</c:v>
                </c:pt>
                <c:pt idx="4">
                  <c:v>0</c:v>
                </c:pt>
                <c:pt idx="5">
                  <c:v>0</c:v>
                </c:pt>
                <c:pt idx="6">
                  <c:v>11</c:v>
                </c:pt>
                <c:pt idx="7">
                  <c:v>0</c:v>
                </c:pt>
                <c:pt idx="8">
                  <c:v>2</c:v>
                </c:pt>
                <c:pt idx="9">
                  <c:v>2</c:v>
                </c:pt>
                <c:pt idx="10">
                  <c:v>0</c:v>
                </c:pt>
                <c:pt idx="11">
                  <c:v>34</c:v>
                </c:pt>
                <c:pt idx="12">
                  <c:v>0</c:v>
                </c:pt>
                <c:pt idx="13">
                  <c:v>0</c:v>
                </c:pt>
                <c:pt idx="14">
                  <c:v>1</c:v>
                </c:pt>
                <c:pt idx="15">
                  <c:v>0</c:v>
                </c:pt>
              </c:numCache>
            </c:numRef>
          </c:val>
          <c:extLst>
            <c:ext xmlns:c16="http://schemas.microsoft.com/office/drawing/2014/chart" uri="{C3380CC4-5D6E-409C-BE32-E72D297353CC}">
              <c16:uniqueId val="{00000004-58EA-4835-9824-65AD7EEB971E}"/>
            </c:ext>
          </c:extLst>
        </c:ser>
        <c:dLbls>
          <c:showLegendKey val="0"/>
          <c:showVal val="0"/>
          <c:showCatName val="0"/>
          <c:showSerName val="0"/>
          <c:showPercent val="0"/>
          <c:showBubbleSize val="0"/>
        </c:dLbls>
        <c:gapWidth val="219"/>
        <c:overlap val="-27"/>
        <c:axId val="608709008"/>
        <c:axId val="608709840"/>
      </c:barChart>
      <c:catAx>
        <c:axId val="608709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en-US"/>
          </a:p>
        </c:txPr>
        <c:crossAx val="608709840"/>
        <c:crosses val="autoZero"/>
        <c:auto val="1"/>
        <c:lblAlgn val="ctr"/>
        <c:lblOffset val="100"/>
        <c:noMultiLvlLbl val="0"/>
      </c:catAx>
      <c:valAx>
        <c:axId val="608709840"/>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en-US"/>
          </a:p>
        </c:txPr>
        <c:crossAx val="6087090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25400" cap="flat" cmpd="sng" algn="ctr">
      <a:solidFill>
        <a:schemeClr val="accent1"/>
      </a:solidFill>
      <a:prstDash val="solid"/>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600" b="1" i="0" u="none" strike="noStrike" kern="1200" spc="0" baseline="0">
                <a:solidFill>
                  <a:prstClr val="black">
                    <a:lumMod val="65000"/>
                    <a:lumOff val="35000"/>
                  </a:prstClr>
                </a:solidFill>
                <a:effectLst/>
                <a:latin typeface="+mn-lt"/>
                <a:ea typeface="+mn-ea"/>
                <a:cs typeface="+mn-cs"/>
              </a:defRPr>
            </a:pPr>
            <a:r>
              <a:rPr lang="en-US" sz="1600" b="1" i="0" u="none" strike="noStrike" kern="1200" spc="0" baseline="0" dirty="0">
                <a:solidFill>
                  <a:prstClr val="black">
                    <a:lumMod val="65000"/>
                    <a:lumOff val="35000"/>
                  </a:prstClr>
                </a:solidFill>
                <a:effectLst/>
                <a:latin typeface="+mn-lt"/>
                <a:ea typeface="+mn-ea"/>
                <a:cs typeface="+mn-cs"/>
              </a:rPr>
              <a:t>2021 Non-Committee Workload by Submission </a:t>
            </a:r>
          </a:p>
        </c:rich>
      </c:tx>
      <c:overlay val="0"/>
      <c:spPr>
        <a:noFill/>
        <a:ln>
          <a:noFill/>
        </a:ln>
        <a:effectLst/>
      </c:spPr>
      <c:txPr>
        <a:bodyPr rot="0" spcFirstLastPara="1" vertOverflow="ellipsis" vert="horz" wrap="square" anchor="ctr" anchorCtr="1"/>
        <a:lstStyle/>
        <a:p>
          <a:pPr>
            <a:defRPr lang="en-US" sz="1600" b="1" i="0" u="none" strike="noStrike" kern="1200" spc="0" baseline="0">
              <a:solidFill>
                <a:prstClr val="black">
                  <a:lumMod val="65000"/>
                  <a:lumOff val="35000"/>
                </a:prstClr>
              </a:solidFill>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Q1</c:v>
                </c:pt>
              </c:strCache>
            </c:strRef>
          </c:tx>
          <c:spPr>
            <a:solidFill>
              <a:schemeClr val="accent1"/>
            </a:solidFill>
            <a:ln>
              <a:noFill/>
            </a:ln>
            <a:effectLst/>
          </c:spPr>
          <c:invertIfNegative val="0"/>
          <c:cat>
            <c:strRef>
              <c:f>Sheet1!$A$2:$A$7</c:f>
              <c:strCache>
                <c:ptCount val="6"/>
                <c:pt idx="0">
                  <c:v>Determinations</c:v>
                </c:pt>
                <c:pt idx="1">
                  <c:v>Mods</c:v>
                </c:pt>
                <c:pt idx="2">
                  <c:v>CRs</c:v>
                </c:pt>
                <c:pt idx="3">
                  <c:v>MOD/CRs</c:v>
                </c:pt>
                <c:pt idx="4">
                  <c:v>Deferrals</c:v>
                </c:pt>
                <c:pt idx="5">
                  <c:v>New Projects</c:v>
                </c:pt>
              </c:strCache>
            </c:strRef>
          </c:cat>
          <c:val>
            <c:numRef>
              <c:f>Sheet1!$B$2:$B$7</c:f>
              <c:numCache>
                <c:formatCode>General</c:formatCode>
                <c:ptCount val="6"/>
                <c:pt idx="0">
                  <c:v>77</c:v>
                </c:pt>
                <c:pt idx="1">
                  <c:v>316</c:v>
                </c:pt>
                <c:pt idx="2">
                  <c:v>102</c:v>
                </c:pt>
                <c:pt idx="3">
                  <c:v>0</c:v>
                </c:pt>
                <c:pt idx="4">
                  <c:v>55</c:v>
                </c:pt>
                <c:pt idx="5">
                  <c:v>147</c:v>
                </c:pt>
              </c:numCache>
            </c:numRef>
          </c:val>
          <c:extLst>
            <c:ext xmlns:c16="http://schemas.microsoft.com/office/drawing/2014/chart" uri="{C3380CC4-5D6E-409C-BE32-E72D297353CC}">
              <c16:uniqueId val="{00000000-04C6-490A-A688-6B7B30A7D69B}"/>
            </c:ext>
          </c:extLst>
        </c:ser>
        <c:ser>
          <c:idx val="1"/>
          <c:order val="1"/>
          <c:tx>
            <c:strRef>
              <c:f>Sheet1!$C$1</c:f>
              <c:strCache>
                <c:ptCount val="1"/>
                <c:pt idx="0">
                  <c:v>Q2</c:v>
                </c:pt>
              </c:strCache>
            </c:strRef>
          </c:tx>
          <c:spPr>
            <a:solidFill>
              <a:schemeClr val="accent2"/>
            </a:solidFill>
            <a:ln>
              <a:noFill/>
            </a:ln>
            <a:effectLst/>
          </c:spPr>
          <c:invertIfNegative val="0"/>
          <c:cat>
            <c:strRef>
              <c:f>Sheet1!$A$2:$A$7</c:f>
              <c:strCache>
                <c:ptCount val="6"/>
                <c:pt idx="0">
                  <c:v>Determinations</c:v>
                </c:pt>
                <c:pt idx="1">
                  <c:v>Mods</c:v>
                </c:pt>
                <c:pt idx="2">
                  <c:v>CRs</c:v>
                </c:pt>
                <c:pt idx="3">
                  <c:v>MOD/CRs</c:v>
                </c:pt>
                <c:pt idx="4">
                  <c:v>Deferrals</c:v>
                </c:pt>
                <c:pt idx="5">
                  <c:v>New Projects</c:v>
                </c:pt>
              </c:strCache>
            </c:strRef>
          </c:cat>
          <c:val>
            <c:numRef>
              <c:f>Sheet1!$C$2:$C$7</c:f>
              <c:numCache>
                <c:formatCode>General</c:formatCode>
                <c:ptCount val="6"/>
                <c:pt idx="0">
                  <c:v>93</c:v>
                </c:pt>
                <c:pt idx="1">
                  <c:v>402</c:v>
                </c:pt>
                <c:pt idx="2">
                  <c:v>104</c:v>
                </c:pt>
                <c:pt idx="3">
                  <c:v>0</c:v>
                </c:pt>
                <c:pt idx="4">
                  <c:v>59</c:v>
                </c:pt>
                <c:pt idx="5">
                  <c:v>170</c:v>
                </c:pt>
              </c:numCache>
            </c:numRef>
          </c:val>
          <c:extLst>
            <c:ext xmlns:c16="http://schemas.microsoft.com/office/drawing/2014/chart" uri="{C3380CC4-5D6E-409C-BE32-E72D297353CC}">
              <c16:uniqueId val="{00000001-04C6-490A-A688-6B7B30A7D69B}"/>
            </c:ext>
          </c:extLst>
        </c:ser>
        <c:ser>
          <c:idx val="2"/>
          <c:order val="2"/>
          <c:tx>
            <c:strRef>
              <c:f>Sheet1!$D$1</c:f>
              <c:strCache>
                <c:ptCount val="1"/>
                <c:pt idx="0">
                  <c:v>Q3</c:v>
                </c:pt>
              </c:strCache>
            </c:strRef>
          </c:tx>
          <c:spPr>
            <a:solidFill>
              <a:schemeClr val="accent3"/>
            </a:solidFill>
            <a:ln>
              <a:noFill/>
            </a:ln>
            <a:effectLst/>
          </c:spPr>
          <c:invertIfNegative val="0"/>
          <c:cat>
            <c:strRef>
              <c:f>Sheet1!$A$2:$A$7</c:f>
              <c:strCache>
                <c:ptCount val="6"/>
                <c:pt idx="0">
                  <c:v>Determinations</c:v>
                </c:pt>
                <c:pt idx="1">
                  <c:v>Mods</c:v>
                </c:pt>
                <c:pt idx="2">
                  <c:v>CRs</c:v>
                </c:pt>
                <c:pt idx="3">
                  <c:v>MOD/CRs</c:v>
                </c:pt>
                <c:pt idx="4">
                  <c:v>Deferrals</c:v>
                </c:pt>
                <c:pt idx="5">
                  <c:v>New Projects</c:v>
                </c:pt>
              </c:strCache>
            </c:strRef>
          </c:cat>
          <c:val>
            <c:numRef>
              <c:f>Sheet1!$D$2:$D$7</c:f>
              <c:numCache>
                <c:formatCode>General</c:formatCode>
                <c:ptCount val="6"/>
                <c:pt idx="0">
                  <c:v>7</c:v>
                </c:pt>
                <c:pt idx="1">
                  <c:v>67</c:v>
                </c:pt>
                <c:pt idx="2">
                  <c:v>10</c:v>
                </c:pt>
                <c:pt idx="3">
                  <c:v>4</c:v>
                </c:pt>
                <c:pt idx="4">
                  <c:v>54</c:v>
                </c:pt>
                <c:pt idx="5">
                  <c:v>240</c:v>
                </c:pt>
              </c:numCache>
            </c:numRef>
          </c:val>
          <c:extLst>
            <c:ext xmlns:c16="http://schemas.microsoft.com/office/drawing/2014/chart" uri="{C3380CC4-5D6E-409C-BE32-E72D297353CC}">
              <c16:uniqueId val="{00000002-04C6-490A-A688-6B7B30A7D69B}"/>
            </c:ext>
          </c:extLst>
        </c:ser>
        <c:ser>
          <c:idx val="3"/>
          <c:order val="3"/>
          <c:tx>
            <c:strRef>
              <c:f>Sheet1!$E$1</c:f>
              <c:strCache>
                <c:ptCount val="1"/>
                <c:pt idx="0">
                  <c:v>Q4</c:v>
                </c:pt>
              </c:strCache>
            </c:strRef>
          </c:tx>
          <c:spPr>
            <a:solidFill>
              <a:schemeClr val="accent4"/>
            </a:solidFill>
            <a:ln>
              <a:noFill/>
            </a:ln>
            <a:effectLst/>
          </c:spPr>
          <c:invertIfNegative val="0"/>
          <c:cat>
            <c:strRef>
              <c:f>Sheet1!$A$2:$A$7</c:f>
              <c:strCache>
                <c:ptCount val="6"/>
                <c:pt idx="0">
                  <c:v>Determinations</c:v>
                </c:pt>
                <c:pt idx="1">
                  <c:v>Mods</c:v>
                </c:pt>
                <c:pt idx="2">
                  <c:v>CRs</c:v>
                </c:pt>
                <c:pt idx="3">
                  <c:v>MOD/CRs</c:v>
                </c:pt>
                <c:pt idx="4">
                  <c:v>Deferrals</c:v>
                </c:pt>
                <c:pt idx="5">
                  <c:v>New Projects</c:v>
                </c:pt>
              </c:strCache>
            </c:strRef>
          </c:cat>
          <c:val>
            <c:numRef>
              <c:f>Sheet1!$E$2:$E$7</c:f>
              <c:numCache>
                <c:formatCode>General</c:formatCode>
                <c:ptCount val="6"/>
                <c:pt idx="0">
                  <c:v>72</c:v>
                </c:pt>
                <c:pt idx="1">
                  <c:v>331</c:v>
                </c:pt>
                <c:pt idx="2">
                  <c:v>94</c:v>
                </c:pt>
                <c:pt idx="3">
                  <c:v>30</c:v>
                </c:pt>
                <c:pt idx="4">
                  <c:v>46</c:v>
                </c:pt>
                <c:pt idx="5">
                  <c:v>122</c:v>
                </c:pt>
              </c:numCache>
            </c:numRef>
          </c:val>
          <c:extLst>
            <c:ext xmlns:c16="http://schemas.microsoft.com/office/drawing/2014/chart" uri="{C3380CC4-5D6E-409C-BE32-E72D297353CC}">
              <c16:uniqueId val="{00000004-04C6-490A-A688-6B7B30A7D69B}"/>
            </c:ext>
          </c:extLst>
        </c:ser>
        <c:dLbls>
          <c:showLegendKey val="0"/>
          <c:showVal val="0"/>
          <c:showCatName val="0"/>
          <c:showSerName val="0"/>
          <c:showPercent val="0"/>
          <c:showBubbleSize val="0"/>
        </c:dLbls>
        <c:gapWidth val="219"/>
        <c:overlap val="-27"/>
        <c:axId val="25868288"/>
        <c:axId val="32467968"/>
      </c:barChart>
      <c:catAx>
        <c:axId val="25868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900" b="0" i="0" u="none" strike="noStrike" kern="1200" baseline="0">
                <a:solidFill>
                  <a:schemeClr val="tx1">
                    <a:lumMod val="65000"/>
                    <a:lumOff val="35000"/>
                  </a:schemeClr>
                </a:solidFill>
                <a:latin typeface="+mn-lt"/>
                <a:ea typeface="+mn-ea"/>
                <a:cs typeface="+mn-cs"/>
              </a:defRPr>
            </a:pPr>
            <a:endParaRPr lang="en-US"/>
          </a:p>
        </c:txPr>
        <c:crossAx val="32467968"/>
        <c:crosses val="autoZero"/>
        <c:auto val="1"/>
        <c:lblAlgn val="ctr"/>
        <c:lblOffset val="100"/>
        <c:noMultiLvlLbl val="0"/>
      </c:catAx>
      <c:valAx>
        <c:axId val="32467968"/>
        <c:scaling>
          <c:orientation val="minMax"/>
          <c:max val="400"/>
          <c:min val="0"/>
        </c:scaling>
        <c:delete val="0"/>
        <c:axPos val="l"/>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lgn="ctr">
              <a:defRPr lang="en-US" sz="900" b="0" i="0" u="none" strike="noStrike" kern="1200" baseline="0">
                <a:solidFill>
                  <a:schemeClr val="tx1">
                    <a:lumMod val="65000"/>
                    <a:lumOff val="35000"/>
                  </a:schemeClr>
                </a:solidFill>
                <a:latin typeface="+mn-lt"/>
                <a:ea typeface="+mn-ea"/>
                <a:cs typeface="+mn-cs"/>
              </a:defRPr>
            </a:pPr>
            <a:endParaRPr lang="en-US"/>
          </a:p>
        </c:txPr>
        <c:crossAx val="25868288"/>
        <c:crosses val="autoZero"/>
        <c:crossBetween val="between"/>
      </c:valAx>
      <c:spPr>
        <a:solidFill>
          <a:schemeClr val="bg1"/>
        </a:solidFill>
        <a:ln>
          <a:noFill/>
        </a:ln>
        <a:effectLst/>
      </c:spPr>
    </c:plotArea>
    <c:legend>
      <c:legendPos val="b"/>
      <c:overlay val="0"/>
      <c:spPr>
        <a:noFill/>
        <a:ln>
          <a:noFill/>
        </a:ln>
        <a:effectLst/>
      </c:spPr>
      <c:txPr>
        <a:bodyPr rot="0" spcFirstLastPara="1" vertOverflow="ellipsis" vert="horz" wrap="square" anchor="ctr" anchorCtr="1"/>
        <a:lstStyle/>
        <a:p>
          <a:pPr algn="ctr">
            <a:defRPr lang="en-US"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25400" cap="flat" cmpd="sng" algn="ctr">
      <a:solidFill>
        <a:schemeClr val="accent1"/>
      </a:solidFill>
      <a:prstDash val="solid"/>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600" b="1" i="0" u="none" strike="noStrike" kern="1200" spc="0" baseline="0" dirty="0">
                <a:solidFill>
                  <a:prstClr val="black">
                    <a:lumMod val="65000"/>
                    <a:lumOff val="35000"/>
                  </a:prstClr>
                </a:solidFill>
                <a:effectLst/>
                <a:latin typeface="+mn-lt"/>
                <a:ea typeface="+mn-ea"/>
                <a:cs typeface="+mn-cs"/>
              </a:defRPr>
            </a:pPr>
            <a:r>
              <a:rPr lang="en-US" sz="1600" b="1" i="0" u="none" strike="noStrike" kern="1200" spc="0" baseline="0" dirty="0">
                <a:solidFill>
                  <a:prstClr val="black">
                    <a:lumMod val="65000"/>
                    <a:lumOff val="35000"/>
                  </a:prstClr>
                </a:solidFill>
                <a:effectLst/>
                <a:latin typeface="+mn-lt"/>
                <a:ea typeface="+mn-ea"/>
                <a:cs typeface="+mn-cs"/>
              </a:rPr>
              <a:t>2021 Non-Committee Submissions By Type</a:t>
            </a:r>
          </a:p>
        </c:rich>
      </c:tx>
      <c:overlay val="0"/>
      <c:spPr>
        <a:noFill/>
        <a:ln>
          <a:noFill/>
        </a:ln>
        <a:effectLst/>
      </c:spPr>
      <c:txPr>
        <a:bodyPr rot="0" spcFirstLastPara="1" vertOverflow="ellipsis" vert="horz" wrap="square" anchor="ctr" anchorCtr="1"/>
        <a:lstStyle/>
        <a:p>
          <a:pPr algn="ctr" rtl="0">
            <a:defRPr lang="en-US" sz="1600" b="1" i="0" u="none" strike="noStrike" kern="1200" spc="0" baseline="0" dirty="0">
              <a:solidFill>
                <a:prstClr val="black">
                  <a:lumMod val="65000"/>
                  <a:lumOff val="35000"/>
                </a:prstClr>
              </a:solidFill>
              <a:effectLst/>
              <a:latin typeface="+mn-lt"/>
              <a:ea typeface="+mn-ea"/>
              <a:cs typeface="+mn-cs"/>
            </a:defRPr>
          </a:pPr>
          <a:endParaRPr lang="en-US"/>
        </a:p>
      </c:txPr>
    </c:title>
    <c:autoTitleDeleted val="0"/>
    <c:plotArea>
      <c:layout/>
      <c:pieChart>
        <c:varyColors val="1"/>
        <c:ser>
          <c:idx val="0"/>
          <c:order val="0"/>
          <c:tx>
            <c:strRef>
              <c:f>Sheet1!$B$1</c:f>
              <c:strCache>
                <c:ptCount val="1"/>
                <c:pt idx="0">
                  <c:v>Non-Committee Submissions By Type - 2021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3-4062-48C8-BEAE-BFB0032A976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2-4062-48C8-BEAE-BFB0032A976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4-4062-48C8-BEAE-BFB0032A976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5-4062-48C8-BEAE-BFB0032A9762}"/>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6-4062-48C8-BEAE-BFB0032A9762}"/>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7-4062-48C8-BEAE-BFB0032A9762}"/>
              </c:ext>
            </c:extLst>
          </c:dPt>
          <c:dLbls>
            <c:dLbl>
              <c:idx val="0"/>
              <c:layout>
                <c:manualLayout>
                  <c:x val="6.236289091205046E-2"/>
                  <c:y val="1.6478688514380058E-2"/>
                </c:manualLayout>
              </c:layout>
              <c:tx>
                <c:rich>
                  <a:bodyPr rot="0" spcFirstLastPara="1" vertOverflow="clip" horzOverflow="clip" vert="horz" wrap="square" lIns="36576" tIns="18288" rIns="36576" bIns="18288" anchor="ctr" anchorCtr="0">
                    <a:spAutoFit/>
                  </a:bodyPr>
                  <a:lstStyle/>
                  <a:p>
                    <a:pPr algn="ctr">
                      <a:defRPr lang="en-US" sz="900" b="0" i="0" u="none" strike="noStrike" kern="1200" baseline="0">
                        <a:solidFill>
                          <a:schemeClr val="tx1">
                            <a:lumMod val="65000"/>
                            <a:lumOff val="35000"/>
                          </a:schemeClr>
                        </a:solidFill>
                        <a:latin typeface="+mn-lt"/>
                        <a:ea typeface="+mn-ea"/>
                        <a:cs typeface="+mn-cs"/>
                      </a:defRPr>
                    </a:pPr>
                    <a:fld id="{AB732148-D996-4F20-A3A9-829ABB4F7FF5}" type="CATEGORYNAME">
                      <a:rPr lang="en-US" sz="900" b="0" i="0" u="none" strike="noStrike" kern="1200" baseline="0">
                        <a:solidFill>
                          <a:schemeClr val="tx1">
                            <a:lumMod val="65000"/>
                            <a:lumOff val="35000"/>
                          </a:schemeClr>
                        </a:solidFill>
                        <a:latin typeface="+mn-lt"/>
                        <a:ea typeface="+mn-ea"/>
                        <a:cs typeface="+mn-cs"/>
                      </a:rPr>
                      <a:pPr algn="ctr">
                        <a:defRPr lang="en-US" sz="900">
                          <a:solidFill>
                            <a:schemeClr val="tx1">
                              <a:lumMod val="65000"/>
                              <a:lumOff val="35000"/>
                            </a:schemeClr>
                          </a:solidFill>
                        </a:defRPr>
                      </a:pPr>
                      <a:t>[CATEGORY NAME]</a:t>
                    </a:fld>
                    <a:r>
                      <a:rPr lang="en-US" sz="900" b="0" i="0" u="none" strike="noStrike" kern="1200" baseline="0">
                        <a:solidFill>
                          <a:schemeClr val="tx1">
                            <a:lumMod val="65000"/>
                            <a:lumOff val="35000"/>
                          </a:schemeClr>
                        </a:solidFill>
                        <a:latin typeface="+mn-lt"/>
                        <a:ea typeface="+mn-ea"/>
                        <a:cs typeface="+mn-cs"/>
                      </a:rPr>
                      <a:t>
</a:t>
                    </a:r>
                    <a:fld id="{B4A90D16-1CE7-4AC3-8D03-92874187F3B3}" type="PERCENTAGE">
                      <a:rPr lang="en-US" sz="900" b="0" i="0" u="none" strike="noStrike" kern="1200" baseline="0">
                        <a:solidFill>
                          <a:schemeClr val="tx1">
                            <a:lumMod val="65000"/>
                            <a:lumOff val="35000"/>
                          </a:schemeClr>
                        </a:solidFill>
                        <a:latin typeface="+mn-lt"/>
                        <a:ea typeface="+mn-ea"/>
                        <a:cs typeface="+mn-cs"/>
                      </a:rPr>
                      <a:pPr algn="ctr">
                        <a:defRPr lang="en-US" sz="900">
                          <a:solidFill>
                            <a:schemeClr val="tx1">
                              <a:lumMod val="65000"/>
                              <a:lumOff val="35000"/>
                            </a:schemeClr>
                          </a:solidFill>
                        </a:defRPr>
                      </a:pPr>
                      <a:t>[PERCENTAGE]</a:t>
                    </a:fld>
                    <a:endParaRPr lang="en-US" sz="900" b="0" i="0" u="none" strike="noStrike" kern="1200" baseline="0">
                      <a:solidFill>
                        <a:schemeClr val="tx1">
                          <a:lumMod val="65000"/>
                          <a:lumOff val="35000"/>
                        </a:schemeClr>
                      </a:solidFill>
                      <a:latin typeface="+mn-lt"/>
                      <a:ea typeface="+mn-ea"/>
                      <a:cs typeface="+mn-cs"/>
                    </a:endParaRPr>
                  </a:p>
                </c:rich>
              </c:tx>
              <c:spPr>
                <a:xfrm>
                  <a:off x="2661749" y="603546"/>
                  <a:ext cx="1043446" cy="421210"/>
                </a:xfrm>
                <a:solidFill>
                  <a:prstClr val="white"/>
                </a:solidFill>
                <a:ln w="9525" cap="flat" cmpd="sng" algn="ctr">
                  <a:solidFill>
                    <a:prstClr val="black">
                      <a:lumMod val="25000"/>
                      <a:lumOff val="75000"/>
                    </a:prstClr>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36576" tIns="18288" rIns="36576" bIns="18288" anchor="ctr" anchorCtr="0">
                  <a:spAutoFit/>
                </a:bodyPr>
                <a:lstStyle/>
                <a:p>
                  <a:pPr algn="ctr">
                    <a:defRPr lang="en-US" sz="900" b="0" i="0" u="none" strike="noStrike" kern="1200" baseline="0">
                      <a:solidFill>
                        <a:schemeClr val="tx1">
                          <a:lumMod val="65000"/>
                          <a:lumOff val="3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70840"/>
                        <a:gd name="adj2" fmla="val 46527"/>
                      </a:avLst>
                    </a:prstGeom>
                    <a:noFill/>
                    <a:ln>
                      <a:noFill/>
                    </a:ln>
                  </c15:spPr>
                  <c15:layout>
                    <c:manualLayout>
                      <c:w val="0.25618993440369775"/>
                      <c:h val="0.10930690376601612"/>
                    </c:manualLayout>
                  </c15:layout>
                  <c15:dlblFieldTable/>
                  <c15:showDataLabelsRange val="0"/>
                </c:ext>
                <c:ext xmlns:c16="http://schemas.microsoft.com/office/drawing/2014/chart" uri="{C3380CC4-5D6E-409C-BE32-E72D297353CC}">
                  <c16:uniqueId val="{00000003-4062-48C8-BEAE-BFB0032A9762}"/>
                </c:ext>
              </c:extLst>
            </c:dLbl>
            <c:dLbl>
              <c:idx val="1"/>
              <c:tx>
                <c:rich>
                  <a:bodyPr rot="0" spcFirstLastPara="1" vertOverflow="clip" horzOverflow="clip" vert="horz" wrap="square" lIns="36576" tIns="18288" rIns="36576" bIns="18288" anchor="ctr" anchorCtr="0">
                    <a:spAutoFit/>
                  </a:bodyPr>
                  <a:lstStyle/>
                  <a:p>
                    <a:pPr algn="ctr">
                      <a:defRPr lang="en-US" sz="900" b="0" i="0" u="none" strike="noStrike" kern="1200" baseline="0">
                        <a:solidFill>
                          <a:schemeClr val="tx1">
                            <a:lumMod val="65000"/>
                            <a:lumOff val="35000"/>
                          </a:schemeClr>
                        </a:solidFill>
                        <a:latin typeface="+mn-lt"/>
                        <a:ea typeface="+mn-ea"/>
                        <a:cs typeface="+mn-cs"/>
                      </a:defRPr>
                    </a:pPr>
                    <a:fld id="{E9E6531A-A964-4CCF-9442-C72BAB03DB8A}" type="CATEGORYNAME">
                      <a:rPr lang="en-US" sz="900" b="0" i="0" u="none" strike="noStrike" kern="1200" baseline="0">
                        <a:solidFill>
                          <a:schemeClr val="tx1">
                            <a:lumMod val="65000"/>
                            <a:lumOff val="35000"/>
                          </a:schemeClr>
                        </a:solidFill>
                        <a:latin typeface="+mn-lt"/>
                        <a:ea typeface="+mn-ea"/>
                        <a:cs typeface="+mn-cs"/>
                      </a:rPr>
                      <a:pPr algn="ctr">
                        <a:defRPr lang="en-US" sz="900">
                          <a:solidFill>
                            <a:schemeClr val="tx1">
                              <a:lumMod val="65000"/>
                              <a:lumOff val="35000"/>
                            </a:schemeClr>
                          </a:solidFill>
                        </a:defRPr>
                      </a:pPr>
                      <a:t>[CATEGORY NAME]</a:t>
                    </a:fld>
                    <a:r>
                      <a:rPr lang="en-US" sz="900" b="0" i="0" u="none" strike="noStrike" kern="1200" baseline="0">
                        <a:solidFill>
                          <a:schemeClr val="tx1">
                            <a:lumMod val="65000"/>
                            <a:lumOff val="35000"/>
                          </a:schemeClr>
                        </a:solidFill>
                        <a:latin typeface="+mn-lt"/>
                        <a:ea typeface="+mn-ea"/>
                        <a:cs typeface="+mn-cs"/>
                      </a:rPr>
                      <a:t>
</a:t>
                    </a:r>
                    <a:fld id="{09B59114-6A3A-4EFA-B022-70E4DBEEFE06}" type="PERCENTAGE">
                      <a:rPr lang="en-US" sz="900" b="0" i="0" u="none" strike="noStrike" kern="1200" baseline="0">
                        <a:solidFill>
                          <a:schemeClr val="tx1">
                            <a:lumMod val="65000"/>
                            <a:lumOff val="35000"/>
                          </a:schemeClr>
                        </a:solidFill>
                        <a:latin typeface="+mn-lt"/>
                        <a:ea typeface="+mn-ea"/>
                        <a:cs typeface="+mn-cs"/>
                      </a:rPr>
                      <a:pPr algn="ctr">
                        <a:defRPr lang="en-US" sz="900">
                          <a:solidFill>
                            <a:schemeClr val="tx1">
                              <a:lumMod val="65000"/>
                              <a:lumOff val="35000"/>
                            </a:schemeClr>
                          </a:solidFill>
                        </a:defRPr>
                      </a:pPr>
                      <a:t>[PERCENTAGE]</a:t>
                    </a:fld>
                    <a:endParaRPr lang="en-US" sz="900" b="0" i="0" u="none" strike="noStrike" kern="1200" baseline="0">
                      <a:solidFill>
                        <a:schemeClr val="tx1">
                          <a:lumMod val="65000"/>
                          <a:lumOff val="35000"/>
                        </a:schemeClr>
                      </a:solidFill>
                      <a:latin typeface="+mn-lt"/>
                      <a:ea typeface="+mn-ea"/>
                      <a:cs typeface="+mn-cs"/>
                    </a:endParaRPr>
                  </a:p>
                </c:rich>
              </c:tx>
              <c:spPr>
                <a:solidFill>
                  <a:prstClr val="white"/>
                </a:solidFill>
                <a:ln>
                  <a:solidFill>
                    <a:prstClr val="black">
                      <a:lumMod val="25000"/>
                      <a:lumOff val="75000"/>
                    </a:prstClr>
                  </a:solidFill>
                </a:ln>
                <a:effectLst>
                  <a:outerShdw blurRad="50800" dist="50800" dir="2400000" algn="ctr" rotWithShape="0">
                    <a:srgbClr val="000000">
                      <a:alpha val="43137"/>
                    </a:srgbClr>
                  </a:outerShdw>
                </a:effectLst>
              </c:spPr>
              <c:txPr>
                <a:bodyPr rot="0" spcFirstLastPara="1" vertOverflow="clip" horzOverflow="clip" vert="horz" wrap="square" lIns="36576" tIns="18288" rIns="36576" bIns="18288" anchor="ctr" anchorCtr="0">
                  <a:spAutoFit/>
                </a:bodyPr>
                <a:lstStyle/>
                <a:p>
                  <a:pPr algn="ctr">
                    <a:defRPr lang="en-US" sz="900" b="0" i="0" u="none" strike="noStrike" kern="1200" baseline="0">
                      <a:solidFill>
                        <a:schemeClr val="tx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2-4062-48C8-BEAE-BFB0032A9762}"/>
                </c:ext>
              </c:extLst>
            </c:dLbl>
            <c:dLbl>
              <c:idx val="2"/>
              <c:tx>
                <c:rich>
                  <a:bodyPr/>
                  <a:lstStyle/>
                  <a:p>
                    <a:fld id="{757BA436-B47C-4D8A-BB6C-1B4CB045CD49}" type="CATEGORYNAME">
                      <a:rPr lang="en-US" sz="900"/>
                      <a:pPr/>
                      <a:t>[CATEGORY NAME]</a:t>
                    </a:fld>
                    <a:r>
                      <a:rPr lang="en-US" baseline="0" dirty="0"/>
                      <a:t>
</a:t>
                    </a:r>
                    <a:fld id="{1EE0CC1D-EAC4-469E-9EC5-79D114646597}" type="PERCENTAGE">
                      <a:rPr lang="en-US" baseline="0"/>
                      <a:pPr/>
                      <a:t>[PERCENTAGE]</a:t>
                    </a:fld>
                    <a:endParaRPr lang="en-US" baseline="0" dirty="0"/>
                  </a:p>
                </c:rich>
              </c:tx>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4062-48C8-BEAE-BFB0032A9762}"/>
                </c:ext>
              </c:extLst>
            </c:dLbl>
            <c:dLbl>
              <c:idx val="3"/>
              <c:layout>
                <c:manualLayout>
                  <c:x val="-1.5590692037673987E-2"/>
                  <c:y val="-4.6140198086811288E-2"/>
                </c:manualLayout>
              </c:layout>
              <c:tx>
                <c:rich>
                  <a:bodyPr/>
                  <a:lstStyle/>
                  <a:p>
                    <a:fld id="{1DCE42D7-E6DA-422B-9EA9-61C42D8C4E23}" type="CATEGORYNAME">
                      <a:rPr lang="en-US" sz="900"/>
                      <a:pPr/>
                      <a:t>[CATEGORY NAME]</a:t>
                    </a:fld>
                    <a:r>
                      <a:rPr lang="en-US" baseline="0" dirty="0"/>
                      <a:t>
</a:t>
                    </a:r>
                    <a:fld id="{4F52A38E-F75A-4B58-8B75-43FC89D2A271}" type="PERCENTAGE">
                      <a:rPr lang="en-US" baseline="0"/>
                      <a:pPr/>
                      <a:t>[PERCENTAGE]</a:t>
                    </a:fld>
                    <a:endParaRPr lang="en-US" baseline="0" dirty="0"/>
                  </a:p>
                </c:rich>
              </c:tx>
              <c:dLblPos val="bestFit"/>
              <c:showLegendKey val="0"/>
              <c:showVal val="0"/>
              <c:showCatName val="1"/>
              <c:showSerName val="0"/>
              <c:showPercent val="1"/>
              <c:showBubbleSize val="0"/>
              <c:extLst>
                <c:ext xmlns:c15="http://schemas.microsoft.com/office/drawing/2012/chart" uri="{CE6537A1-D6FC-4f65-9D91-7224C49458BB}">
                  <c15:layout>
                    <c:manualLayout>
                      <c:w val="0.19673734692579789"/>
                      <c:h val="0.10682627725406399"/>
                    </c:manualLayout>
                  </c15:layout>
                  <c15:dlblFieldTable/>
                  <c15:showDataLabelsRange val="0"/>
                </c:ext>
                <c:ext xmlns:c16="http://schemas.microsoft.com/office/drawing/2014/chart" uri="{C3380CC4-5D6E-409C-BE32-E72D297353CC}">
                  <c16:uniqueId val="{00000005-4062-48C8-BEAE-BFB0032A9762}"/>
                </c:ext>
              </c:extLst>
            </c:dLbl>
            <c:dLbl>
              <c:idx val="4"/>
              <c:layout>
                <c:manualLayout>
                  <c:x val="-1.8708830445208789E-2"/>
                  <c:y val="-7.9097704869024274E-2"/>
                </c:manualLayout>
              </c:layout>
              <c:tx>
                <c:rich>
                  <a:bodyPr/>
                  <a:lstStyle/>
                  <a:p>
                    <a:fld id="{17251DFD-04E1-4EA9-895B-422C2BAD18A2}" type="CATEGORYNAME">
                      <a:rPr lang="en-US" sz="900"/>
                      <a:pPr/>
                      <a:t>[CATEGORY NAME]</a:t>
                    </a:fld>
                    <a:r>
                      <a:rPr lang="en-US" sz="1100" baseline="0" dirty="0"/>
                      <a:t>
</a:t>
                    </a:r>
                    <a:fld id="{998B5CE3-F1C0-4076-9801-22368689F8A6}" type="PERCENTAGE">
                      <a:rPr lang="en-US" sz="900" baseline="0"/>
                      <a:pPr/>
                      <a:t>[PERCENTAGE]</a:t>
                    </a:fld>
                    <a:endParaRPr lang="en-US" sz="1100" baseline="0" dirty="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4062-48C8-BEAE-BFB0032A9762}"/>
                </c:ext>
              </c:extLst>
            </c:dLbl>
            <c:dLbl>
              <c:idx val="5"/>
              <c:layout>
                <c:manualLayout>
                  <c:x val="6.548102931958534E-2"/>
                  <c:y val="-6.2619016354644216E-2"/>
                </c:manualLayout>
              </c:layout>
              <c:tx>
                <c:rich>
                  <a:bodyPr rot="0" spcFirstLastPara="1" vertOverflow="clip" horzOverflow="clip" vert="horz" wrap="square" lIns="36576" tIns="18288" rIns="36576" bIns="18288" anchor="ctr" anchorCtr="0">
                    <a:spAutoFit/>
                  </a:bodyPr>
                  <a:lstStyle/>
                  <a:p>
                    <a:pPr algn="ctr">
                      <a:defRPr lang="en-US" sz="900" b="0" i="0" u="none" strike="noStrike" kern="1200" baseline="0">
                        <a:solidFill>
                          <a:schemeClr val="tx1">
                            <a:lumMod val="65000"/>
                            <a:lumOff val="35000"/>
                          </a:schemeClr>
                        </a:solidFill>
                        <a:latin typeface="+mn-lt"/>
                        <a:ea typeface="+mn-ea"/>
                        <a:cs typeface="+mn-cs"/>
                      </a:defRPr>
                    </a:pPr>
                    <a:fld id="{D6A104CB-33F9-41D3-B8A9-833BD1B078CC}" type="CATEGORYNAME">
                      <a:rPr lang="en-US" sz="900" b="0" i="0" u="none" strike="noStrike" kern="1200" baseline="0">
                        <a:solidFill>
                          <a:schemeClr val="tx1">
                            <a:lumMod val="65000"/>
                            <a:lumOff val="35000"/>
                          </a:schemeClr>
                        </a:solidFill>
                        <a:latin typeface="+mn-lt"/>
                        <a:ea typeface="+mn-ea"/>
                        <a:cs typeface="+mn-cs"/>
                      </a:rPr>
                      <a:pPr algn="ctr">
                        <a:defRPr lang="en-US" sz="900">
                          <a:solidFill>
                            <a:schemeClr val="tx1">
                              <a:lumMod val="65000"/>
                              <a:lumOff val="35000"/>
                            </a:schemeClr>
                          </a:solidFill>
                        </a:defRPr>
                      </a:pPr>
                      <a:t>[CATEGORY NAME]</a:t>
                    </a:fld>
                    <a:r>
                      <a:rPr lang="en-US" sz="900" b="0" i="0" u="none" strike="noStrike" kern="1200" baseline="0" dirty="0">
                        <a:solidFill>
                          <a:schemeClr val="tx1">
                            <a:lumMod val="65000"/>
                            <a:lumOff val="35000"/>
                          </a:schemeClr>
                        </a:solidFill>
                        <a:latin typeface="+mn-lt"/>
                        <a:ea typeface="+mn-ea"/>
                        <a:cs typeface="+mn-cs"/>
                      </a:rPr>
                      <a:t>
</a:t>
                    </a:r>
                    <a:fld id="{D98D01C8-ACDF-4B61-AA6C-69EE5FA90AC6}" type="PERCENTAGE">
                      <a:rPr lang="en-US" sz="900" b="0" i="0" u="none" strike="noStrike" kern="1200" baseline="0">
                        <a:solidFill>
                          <a:schemeClr val="tx1">
                            <a:lumMod val="65000"/>
                            <a:lumOff val="35000"/>
                          </a:schemeClr>
                        </a:solidFill>
                        <a:latin typeface="+mn-lt"/>
                        <a:ea typeface="+mn-ea"/>
                        <a:cs typeface="+mn-cs"/>
                      </a:rPr>
                      <a:pPr algn="ctr">
                        <a:defRPr lang="en-US" sz="900">
                          <a:solidFill>
                            <a:schemeClr val="tx1">
                              <a:lumMod val="65000"/>
                              <a:lumOff val="35000"/>
                            </a:schemeClr>
                          </a:solidFill>
                        </a:defRPr>
                      </a:pPr>
                      <a:t>[PERCENTAGE]</a:t>
                    </a:fld>
                    <a:endParaRPr lang="en-US" sz="900" b="0" i="0" u="none" strike="noStrike" kern="1200" baseline="0" dirty="0">
                      <a:solidFill>
                        <a:schemeClr val="tx1">
                          <a:lumMod val="65000"/>
                          <a:lumOff val="35000"/>
                        </a:schemeClr>
                      </a:solidFill>
                      <a:latin typeface="+mn-lt"/>
                      <a:ea typeface="+mn-ea"/>
                      <a:cs typeface="+mn-cs"/>
                    </a:endParaRPr>
                  </a:p>
                </c:rich>
              </c:tx>
              <c:spPr>
                <a:xfrm>
                  <a:off x="277999" y="567275"/>
                  <a:ext cx="831080" cy="599010"/>
                </a:xfrm>
                <a:solidFill>
                  <a:prstClr val="white"/>
                </a:solidFill>
                <a:ln w="9525" cap="flat" cmpd="sng" algn="ctr">
                  <a:solidFill>
                    <a:prstClr val="black">
                      <a:lumMod val="25000"/>
                      <a:lumOff val="75000"/>
                    </a:prstClr>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36576" tIns="18288" rIns="36576" bIns="18288" anchor="ctr" anchorCtr="0">
                  <a:spAutoFit/>
                </a:bodyPr>
                <a:lstStyle/>
                <a:p>
                  <a:pPr algn="ctr">
                    <a:defRPr lang="en-US" sz="900" b="0" i="0" u="none" strike="noStrike" kern="1200" baseline="0">
                      <a:solidFill>
                        <a:schemeClr val="tx1">
                          <a:lumMod val="65000"/>
                          <a:lumOff val="3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35103"/>
                        <a:gd name="adj2" fmla="val 97933"/>
                      </a:avLst>
                    </a:prstGeom>
                    <a:noFill/>
                    <a:ln>
                      <a:noFill/>
                    </a:ln>
                  </c15:spPr>
                  <c15:layout>
                    <c:manualLayout>
                      <c:w val="0.2165218123602515"/>
                      <c:h val="0.10930690376601612"/>
                    </c:manualLayout>
                  </c15:layout>
                  <c15:dlblFieldTable/>
                  <c15:showDataLabelsRange val="0"/>
                </c:ext>
                <c:ext xmlns:c16="http://schemas.microsoft.com/office/drawing/2014/chart" uri="{C3380CC4-5D6E-409C-BE32-E72D297353CC}">
                  <c16:uniqueId val="{00000007-4062-48C8-BEAE-BFB0032A9762}"/>
                </c:ext>
              </c:extLst>
            </c:dLbl>
            <c:spPr>
              <a:solidFill>
                <a:prstClr val="white"/>
              </a:solidFill>
              <a:ln>
                <a:solidFill>
                  <a:prstClr val="black">
                    <a:lumMod val="25000"/>
                    <a:lumOff val="75000"/>
                  </a:prstClr>
                </a:solidFill>
              </a:ln>
              <a:effectLst/>
            </c:spPr>
            <c:txPr>
              <a:bodyPr rot="0" spcFirstLastPara="1" vertOverflow="clip" horzOverflow="clip" vert="horz" wrap="square" lIns="36576" tIns="18288" rIns="36576" bIns="18288" anchor="ctr" anchorCtr="0">
                <a:spAutoFit/>
              </a:bodyPr>
              <a:lstStyle/>
              <a:p>
                <a:pPr algn="ctr">
                  <a:defRPr lang="en-US" sz="900" b="0" i="0" u="none" strike="noStrike" kern="1200" baseline="0">
                    <a:solidFill>
                      <a:schemeClr val="tx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Sheet1!$A$2:$A$7</c:f>
              <c:strCache>
                <c:ptCount val="6"/>
                <c:pt idx="0">
                  <c:v>Determinations</c:v>
                </c:pt>
                <c:pt idx="1">
                  <c:v>Mods</c:v>
                </c:pt>
                <c:pt idx="2">
                  <c:v>CRs</c:v>
                </c:pt>
                <c:pt idx="3">
                  <c:v>MOD/CRs</c:v>
                </c:pt>
                <c:pt idx="4">
                  <c:v>Deferrals</c:v>
                </c:pt>
                <c:pt idx="5">
                  <c:v>New Projects</c:v>
                </c:pt>
              </c:strCache>
            </c:strRef>
          </c:cat>
          <c:val>
            <c:numRef>
              <c:f>Sheet1!$B$2:$B$7</c:f>
              <c:numCache>
                <c:formatCode>General</c:formatCode>
                <c:ptCount val="6"/>
                <c:pt idx="0">
                  <c:v>249</c:v>
                </c:pt>
                <c:pt idx="1">
                  <c:v>1116</c:v>
                </c:pt>
                <c:pt idx="2">
                  <c:v>310</c:v>
                </c:pt>
                <c:pt idx="3">
                  <c:v>34</c:v>
                </c:pt>
                <c:pt idx="4">
                  <c:v>214</c:v>
                </c:pt>
                <c:pt idx="5">
                  <c:v>679</c:v>
                </c:pt>
              </c:numCache>
            </c:numRef>
          </c:val>
          <c:extLst>
            <c:ext xmlns:c16="http://schemas.microsoft.com/office/drawing/2014/chart" uri="{C3380CC4-5D6E-409C-BE32-E72D297353CC}">
              <c16:uniqueId val="{00000000-4062-48C8-BEAE-BFB0032A9762}"/>
            </c:ext>
          </c:extLst>
        </c:ser>
        <c:dLbls>
          <c:dLblPos val="inEnd"/>
          <c:showLegendKey val="0"/>
          <c:showVal val="0"/>
          <c:showCatName val="0"/>
          <c:showSerName val="0"/>
          <c:showPercent val="1"/>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25400" cap="flat" cmpd="sng" algn="ctr">
      <a:solidFill>
        <a:schemeClr val="accent1"/>
      </a:solidFill>
      <a:prstDash val="solid"/>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800" b="1" i="0" u="none" strike="noStrike" kern="1200" spc="0" baseline="0">
                <a:solidFill>
                  <a:prstClr val="black">
                    <a:lumMod val="65000"/>
                    <a:lumOff val="35000"/>
                  </a:prstClr>
                </a:solidFill>
                <a:effectLst/>
                <a:latin typeface="+mn-lt"/>
                <a:ea typeface="+mn-ea"/>
                <a:cs typeface="+mn-cs"/>
              </a:defRPr>
            </a:pPr>
            <a:r>
              <a:rPr lang="en-US" sz="1800" b="1" i="0" u="none" strike="noStrike" kern="1200" spc="0" baseline="0">
                <a:solidFill>
                  <a:prstClr val="black">
                    <a:lumMod val="65000"/>
                    <a:lumOff val="35000"/>
                  </a:prstClr>
                </a:solidFill>
                <a:effectLst/>
                <a:latin typeface="+mn-lt"/>
                <a:ea typeface="+mn-ea"/>
                <a:cs typeface="+mn-cs"/>
              </a:rPr>
              <a:t>2021 Committee Workload</a:t>
            </a:r>
          </a:p>
          <a:p>
            <a:pPr algn="ctr" rtl="0">
              <a:defRPr lang="en-US" sz="1800" b="1">
                <a:solidFill>
                  <a:prstClr val="black">
                    <a:lumMod val="65000"/>
                    <a:lumOff val="35000"/>
                  </a:prstClr>
                </a:solidFill>
                <a:effectLst/>
              </a:defRPr>
            </a:pPr>
            <a:r>
              <a:rPr lang="en-US" sz="1800" b="1" i="0" u="none" strike="noStrike" kern="1200" spc="0" baseline="0">
                <a:solidFill>
                  <a:prstClr val="black">
                    <a:lumMod val="65000"/>
                    <a:lumOff val="35000"/>
                  </a:prstClr>
                </a:solidFill>
                <a:effectLst/>
                <a:latin typeface="+mn-lt"/>
                <a:ea typeface="+mn-ea"/>
                <a:cs typeface="+mn-cs"/>
              </a:rPr>
              <a:t>By Type of Submission</a:t>
            </a:r>
          </a:p>
        </c:rich>
      </c:tx>
      <c:overlay val="0"/>
      <c:spPr>
        <a:noFill/>
        <a:ln>
          <a:noFill/>
        </a:ln>
        <a:effectLst/>
      </c:spPr>
      <c:txPr>
        <a:bodyPr rot="0" spcFirstLastPara="1" vertOverflow="ellipsis" vert="horz" wrap="square" anchor="ctr" anchorCtr="1"/>
        <a:lstStyle/>
        <a:p>
          <a:pPr algn="ctr" rtl="0">
            <a:defRPr lang="en-US" sz="1800" b="1" i="0" u="none" strike="noStrike" kern="1200" spc="0" baseline="0">
              <a:solidFill>
                <a:prstClr val="black">
                  <a:lumMod val="65000"/>
                  <a:lumOff val="35000"/>
                </a:prstClr>
              </a:solidFill>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Q1</c:v>
                </c:pt>
              </c:strCache>
            </c:strRef>
          </c:tx>
          <c:spPr>
            <a:solidFill>
              <a:schemeClr val="accent1"/>
            </a:solidFill>
            <a:ln>
              <a:noFill/>
            </a:ln>
            <a:effectLst/>
          </c:spPr>
          <c:invertIfNegative val="0"/>
          <c:cat>
            <c:strRef>
              <c:f>Sheet1!$A$2:$A$5</c:f>
              <c:strCache>
                <c:ptCount val="4"/>
                <c:pt idx="0">
                  <c:v>Mods</c:v>
                </c:pt>
                <c:pt idx="1">
                  <c:v>CRs</c:v>
                </c:pt>
                <c:pt idx="2">
                  <c:v>New Projects</c:v>
                </c:pt>
                <c:pt idx="3">
                  <c:v>Mod/CRs</c:v>
                </c:pt>
              </c:strCache>
            </c:strRef>
          </c:cat>
          <c:val>
            <c:numRef>
              <c:f>Sheet1!$B$2:$B$5</c:f>
              <c:numCache>
                <c:formatCode>General</c:formatCode>
                <c:ptCount val="4"/>
                <c:pt idx="0">
                  <c:v>6</c:v>
                </c:pt>
                <c:pt idx="1">
                  <c:v>18</c:v>
                </c:pt>
                <c:pt idx="2">
                  <c:v>20</c:v>
                </c:pt>
                <c:pt idx="3">
                  <c:v>0</c:v>
                </c:pt>
              </c:numCache>
            </c:numRef>
          </c:val>
          <c:extLst>
            <c:ext xmlns:c16="http://schemas.microsoft.com/office/drawing/2014/chart" uri="{C3380CC4-5D6E-409C-BE32-E72D297353CC}">
              <c16:uniqueId val="{00000000-4666-4D1E-B79E-7A108136FB9F}"/>
            </c:ext>
          </c:extLst>
        </c:ser>
        <c:ser>
          <c:idx val="1"/>
          <c:order val="1"/>
          <c:tx>
            <c:strRef>
              <c:f>Sheet1!$C$1</c:f>
              <c:strCache>
                <c:ptCount val="1"/>
                <c:pt idx="0">
                  <c:v>Q2</c:v>
                </c:pt>
              </c:strCache>
            </c:strRef>
          </c:tx>
          <c:spPr>
            <a:solidFill>
              <a:schemeClr val="accent2"/>
            </a:solidFill>
            <a:ln>
              <a:noFill/>
            </a:ln>
            <a:effectLst/>
          </c:spPr>
          <c:invertIfNegative val="0"/>
          <c:cat>
            <c:strRef>
              <c:f>Sheet1!$A$2:$A$5</c:f>
              <c:strCache>
                <c:ptCount val="4"/>
                <c:pt idx="0">
                  <c:v>Mods</c:v>
                </c:pt>
                <c:pt idx="1">
                  <c:v>CRs</c:v>
                </c:pt>
                <c:pt idx="2">
                  <c:v>New Projects</c:v>
                </c:pt>
                <c:pt idx="3">
                  <c:v>Mod/CRs</c:v>
                </c:pt>
              </c:strCache>
            </c:strRef>
          </c:cat>
          <c:val>
            <c:numRef>
              <c:f>Sheet1!$C$2:$C$5</c:f>
              <c:numCache>
                <c:formatCode>General</c:formatCode>
                <c:ptCount val="4"/>
                <c:pt idx="0">
                  <c:v>13</c:v>
                </c:pt>
                <c:pt idx="1">
                  <c:v>23</c:v>
                </c:pt>
                <c:pt idx="2">
                  <c:v>8</c:v>
                </c:pt>
                <c:pt idx="3">
                  <c:v>0</c:v>
                </c:pt>
              </c:numCache>
            </c:numRef>
          </c:val>
          <c:extLst>
            <c:ext xmlns:c16="http://schemas.microsoft.com/office/drawing/2014/chart" uri="{C3380CC4-5D6E-409C-BE32-E72D297353CC}">
              <c16:uniqueId val="{00000001-4666-4D1E-B79E-7A108136FB9F}"/>
            </c:ext>
          </c:extLst>
        </c:ser>
        <c:ser>
          <c:idx val="2"/>
          <c:order val="2"/>
          <c:tx>
            <c:strRef>
              <c:f>Sheet1!$D$1</c:f>
              <c:strCache>
                <c:ptCount val="1"/>
                <c:pt idx="0">
                  <c:v>Q3</c:v>
                </c:pt>
              </c:strCache>
            </c:strRef>
          </c:tx>
          <c:spPr>
            <a:solidFill>
              <a:schemeClr val="accent3"/>
            </a:solidFill>
            <a:ln>
              <a:noFill/>
            </a:ln>
            <a:effectLst/>
          </c:spPr>
          <c:invertIfNegative val="0"/>
          <c:cat>
            <c:strRef>
              <c:f>Sheet1!$A$2:$A$5</c:f>
              <c:strCache>
                <c:ptCount val="4"/>
                <c:pt idx="0">
                  <c:v>Mods</c:v>
                </c:pt>
                <c:pt idx="1">
                  <c:v>CRs</c:v>
                </c:pt>
                <c:pt idx="2">
                  <c:v>New Projects</c:v>
                </c:pt>
                <c:pt idx="3">
                  <c:v>Mod/CRs</c:v>
                </c:pt>
              </c:strCache>
            </c:strRef>
          </c:cat>
          <c:val>
            <c:numRef>
              <c:f>Sheet1!$D$2:$D$5</c:f>
              <c:numCache>
                <c:formatCode>General</c:formatCode>
                <c:ptCount val="4"/>
                <c:pt idx="0">
                  <c:v>7</c:v>
                </c:pt>
                <c:pt idx="1">
                  <c:v>20</c:v>
                </c:pt>
                <c:pt idx="2">
                  <c:v>28</c:v>
                </c:pt>
                <c:pt idx="3">
                  <c:v>0</c:v>
                </c:pt>
              </c:numCache>
            </c:numRef>
          </c:val>
          <c:extLst>
            <c:ext xmlns:c16="http://schemas.microsoft.com/office/drawing/2014/chart" uri="{C3380CC4-5D6E-409C-BE32-E72D297353CC}">
              <c16:uniqueId val="{00000002-4666-4D1E-B79E-7A108136FB9F}"/>
            </c:ext>
          </c:extLst>
        </c:ser>
        <c:ser>
          <c:idx val="3"/>
          <c:order val="3"/>
          <c:tx>
            <c:strRef>
              <c:f>Sheet1!$E$1</c:f>
              <c:strCache>
                <c:ptCount val="1"/>
                <c:pt idx="0">
                  <c:v>Q4</c:v>
                </c:pt>
              </c:strCache>
            </c:strRef>
          </c:tx>
          <c:spPr>
            <a:solidFill>
              <a:schemeClr val="accent4"/>
            </a:solidFill>
            <a:ln>
              <a:noFill/>
            </a:ln>
            <a:effectLst/>
          </c:spPr>
          <c:invertIfNegative val="0"/>
          <c:cat>
            <c:strRef>
              <c:f>Sheet1!$A$2:$A$5</c:f>
              <c:strCache>
                <c:ptCount val="4"/>
                <c:pt idx="0">
                  <c:v>Mods</c:v>
                </c:pt>
                <c:pt idx="1">
                  <c:v>CRs</c:v>
                </c:pt>
                <c:pt idx="2">
                  <c:v>New Projects</c:v>
                </c:pt>
                <c:pt idx="3">
                  <c:v>Mod/CRs</c:v>
                </c:pt>
              </c:strCache>
            </c:strRef>
          </c:cat>
          <c:val>
            <c:numRef>
              <c:f>Sheet1!$E$2:$E$5</c:f>
              <c:numCache>
                <c:formatCode>General</c:formatCode>
                <c:ptCount val="4"/>
                <c:pt idx="0">
                  <c:v>8</c:v>
                </c:pt>
                <c:pt idx="1">
                  <c:v>14</c:v>
                </c:pt>
                <c:pt idx="2">
                  <c:v>12</c:v>
                </c:pt>
                <c:pt idx="3">
                  <c:v>6</c:v>
                </c:pt>
              </c:numCache>
            </c:numRef>
          </c:val>
          <c:extLst>
            <c:ext xmlns:c16="http://schemas.microsoft.com/office/drawing/2014/chart" uri="{C3380CC4-5D6E-409C-BE32-E72D297353CC}">
              <c16:uniqueId val="{00000004-4666-4D1E-B79E-7A108136FB9F}"/>
            </c:ext>
          </c:extLst>
        </c:ser>
        <c:dLbls>
          <c:showLegendKey val="0"/>
          <c:showVal val="0"/>
          <c:showCatName val="0"/>
          <c:showSerName val="0"/>
          <c:showPercent val="0"/>
          <c:showBubbleSize val="0"/>
        </c:dLbls>
        <c:gapWidth val="219"/>
        <c:overlap val="-27"/>
        <c:axId val="12527600"/>
        <c:axId val="12531344"/>
      </c:barChart>
      <c:catAx>
        <c:axId val="12527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en-US"/>
          </a:p>
        </c:txPr>
        <c:crossAx val="12531344"/>
        <c:crosses val="autoZero"/>
        <c:auto val="1"/>
        <c:lblAlgn val="ctr"/>
        <c:lblOffset val="100"/>
        <c:noMultiLvlLbl val="0"/>
      </c:catAx>
      <c:valAx>
        <c:axId val="125313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en-US"/>
          </a:p>
        </c:txPr>
        <c:crossAx val="12527600"/>
        <c:crosses val="autoZero"/>
        <c:crossBetween val="between"/>
      </c:valAx>
      <c:spPr>
        <a:solidFill>
          <a:schemeClr val="bg1"/>
        </a:solidFill>
        <a:ln>
          <a:noFill/>
        </a:ln>
        <a:effectLst/>
      </c:spPr>
    </c:plotArea>
    <c:legend>
      <c:legendPos val="b"/>
      <c:overlay val="0"/>
      <c:spPr>
        <a:noFill/>
        <a:ln>
          <a:noFill/>
        </a:ln>
        <a:effectLst/>
      </c:spPr>
      <c:txPr>
        <a:bodyPr rot="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25400" cap="flat" cmpd="sng" algn="ctr">
      <a:solidFill>
        <a:schemeClr val="accent1"/>
      </a:solidFill>
      <a:prstDash val="solid"/>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dirty="0"/>
              <a:t>Historical Non-Committee Submissions </a:t>
            </a:r>
          </a:p>
          <a:p>
            <a:pPr>
              <a:defRPr/>
            </a:pPr>
            <a:r>
              <a:rPr lang="en-US" b="1" dirty="0"/>
              <a:t>2014-2021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Column1</c:v>
                </c:pt>
              </c:strCache>
            </c:strRef>
          </c:tx>
          <c:spPr>
            <a:solidFill>
              <a:schemeClr val="accent3">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3">
                    <a:lumMod val="75000"/>
                  </a:schemeClr>
                </a:solidFill>
                <a:prstDash val="sysDot"/>
              </a:ln>
              <a:effectLst/>
            </c:spPr>
            <c:trendlineType val="linear"/>
            <c:dispRSqr val="0"/>
            <c:dispEq val="0"/>
          </c:trendline>
          <c:cat>
            <c:numRef>
              <c:f>Sheet1!$A$2:$A$9</c:f>
              <c:numCache>
                <c:formatCode>General</c:formatCode>
                <c:ptCount val="8"/>
                <c:pt idx="0">
                  <c:v>2014</c:v>
                </c:pt>
                <c:pt idx="1">
                  <c:v>2015</c:v>
                </c:pt>
                <c:pt idx="2">
                  <c:v>2016</c:v>
                </c:pt>
                <c:pt idx="3">
                  <c:v>2017</c:v>
                </c:pt>
                <c:pt idx="4">
                  <c:v>2018</c:v>
                </c:pt>
                <c:pt idx="5">
                  <c:v>2019</c:v>
                </c:pt>
                <c:pt idx="6">
                  <c:v>2020</c:v>
                </c:pt>
                <c:pt idx="7">
                  <c:v>2021</c:v>
                </c:pt>
              </c:numCache>
            </c:numRef>
          </c:cat>
          <c:val>
            <c:numRef>
              <c:f>Sheet1!$B$2:$B$9</c:f>
              <c:numCache>
                <c:formatCode>General</c:formatCode>
                <c:ptCount val="8"/>
                <c:pt idx="0">
                  <c:v>3074</c:v>
                </c:pt>
                <c:pt idx="1">
                  <c:v>3495</c:v>
                </c:pt>
                <c:pt idx="2">
                  <c:v>3308</c:v>
                </c:pt>
                <c:pt idx="3">
                  <c:v>3796</c:v>
                </c:pt>
                <c:pt idx="4">
                  <c:v>4214</c:v>
                </c:pt>
                <c:pt idx="5">
                  <c:v>3157</c:v>
                </c:pt>
                <c:pt idx="6">
                  <c:v>2682</c:v>
                </c:pt>
                <c:pt idx="7">
                  <c:v>2602</c:v>
                </c:pt>
              </c:numCache>
            </c:numRef>
          </c:val>
          <c:extLst>
            <c:ext xmlns:c16="http://schemas.microsoft.com/office/drawing/2014/chart" uri="{C3380CC4-5D6E-409C-BE32-E72D297353CC}">
              <c16:uniqueId val="{00000000-D99B-40CF-813B-D60935DFDB37}"/>
            </c:ext>
          </c:extLst>
        </c:ser>
        <c:dLbls>
          <c:showLegendKey val="0"/>
          <c:showVal val="1"/>
          <c:showCatName val="0"/>
          <c:showSerName val="0"/>
          <c:showPercent val="0"/>
          <c:showBubbleSize val="0"/>
        </c:dLbls>
        <c:gapWidth val="219"/>
        <c:overlap val="-27"/>
        <c:axId val="342944176"/>
        <c:axId val="342950000"/>
      </c:barChart>
      <c:catAx>
        <c:axId val="342944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2950000"/>
        <c:crosses val="autoZero"/>
        <c:auto val="1"/>
        <c:lblAlgn val="ctr"/>
        <c:lblOffset val="100"/>
        <c:noMultiLvlLbl val="0"/>
      </c:catAx>
      <c:valAx>
        <c:axId val="342950000"/>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29441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800" b="1" i="0" baseline="0" dirty="0">
                <a:effectLst/>
              </a:rPr>
              <a:t>Historical Full Committee Workload </a:t>
            </a:r>
            <a:endParaRPr lang="en-US" dirty="0">
              <a:effectLst/>
            </a:endParaRPr>
          </a:p>
          <a:p>
            <a:pPr>
              <a:defRPr/>
            </a:pPr>
            <a:r>
              <a:rPr lang="en-US" sz="1800" b="1" i="0" baseline="0" dirty="0">
                <a:effectLst/>
              </a:rPr>
              <a:t>2014-2021</a:t>
            </a:r>
            <a:endParaRPr lang="en-US" dirty="0">
              <a:effectLs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4580216535433064E-2"/>
          <c:y val="0.20704699803149604"/>
          <c:w val="0.9025031167979003"/>
          <c:h val="0.70636934055118106"/>
        </c:manualLayout>
      </c:layout>
      <c:barChart>
        <c:barDir val="col"/>
        <c:grouping val="clustered"/>
        <c:varyColors val="0"/>
        <c:ser>
          <c:idx val="0"/>
          <c:order val="0"/>
          <c:tx>
            <c:strRef>
              <c:f>Sheet1!$B$1</c:f>
              <c:strCache>
                <c:ptCount val="1"/>
                <c:pt idx="0">
                  <c:v>Series 1</c:v>
                </c:pt>
              </c:strCache>
            </c:strRef>
          </c:tx>
          <c:spPr>
            <a:solidFill>
              <a:schemeClr val="accent3">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3">
                    <a:lumMod val="75000"/>
                  </a:schemeClr>
                </a:solidFill>
                <a:prstDash val="sysDot"/>
              </a:ln>
              <a:effectLst/>
            </c:spPr>
            <c:trendlineType val="linear"/>
            <c:dispRSqr val="0"/>
            <c:dispEq val="0"/>
          </c:trendline>
          <c:cat>
            <c:numRef>
              <c:f>Sheet1!$A$2:$A$9</c:f>
              <c:numCache>
                <c:formatCode>General</c:formatCode>
                <c:ptCount val="8"/>
                <c:pt idx="0">
                  <c:v>2014</c:v>
                </c:pt>
                <c:pt idx="1">
                  <c:v>2015</c:v>
                </c:pt>
                <c:pt idx="2">
                  <c:v>2016</c:v>
                </c:pt>
                <c:pt idx="3">
                  <c:v>2017</c:v>
                </c:pt>
                <c:pt idx="4">
                  <c:v>2018</c:v>
                </c:pt>
                <c:pt idx="5">
                  <c:v>2019</c:v>
                </c:pt>
                <c:pt idx="6">
                  <c:v>2020</c:v>
                </c:pt>
                <c:pt idx="7">
                  <c:v>2021</c:v>
                </c:pt>
              </c:numCache>
            </c:numRef>
          </c:cat>
          <c:val>
            <c:numRef>
              <c:f>Sheet1!$B$2:$B$9</c:f>
              <c:numCache>
                <c:formatCode>General</c:formatCode>
                <c:ptCount val="8"/>
                <c:pt idx="0">
                  <c:v>159</c:v>
                </c:pt>
                <c:pt idx="1">
                  <c:v>178</c:v>
                </c:pt>
                <c:pt idx="2">
                  <c:v>157</c:v>
                </c:pt>
                <c:pt idx="3">
                  <c:v>165</c:v>
                </c:pt>
                <c:pt idx="4">
                  <c:v>136</c:v>
                </c:pt>
                <c:pt idx="5">
                  <c:v>173</c:v>
                </c:pt>
                <c:pt idx="6">
                  <c:v>161</c:v>
                </c:pt>
                <c:pt idx="7">
                  <c:v>183</c:v>
                </c:pt>
              </c:numCache>
            </c:numRef>
          </c:val>
          <c:extLst>
            <c:ext xmlns:c16="http://schemas.microsoft.com/office/drawing/2014/chart" uri="{C3380CC4-5D6E-409C-BE32-E72D297353CC}">
              <c16:uniqueId val="{00000000-73D7-498F-9D69-E10FDA3B263D}"/>
            </c:ext>
          </c:extLst>
        </c:ser>
        <c:dLbls>
          <c:dLblPos val="outEnd"/>
          <c:showLegendKey val="0"/>
          <c:showVal val="1"/>
          <c:showCatName val="0"/>
          <c:showSerName val="0"/>
          <c:showPercent val="0"/>
          <c:showBubbleSize val="0"/>
        </c:dLbls>
        <c:gapWidth val="219"/>
        <c:overlap val="-27"/>
        <c:axId val="2145490800"/>
        <c:axId val="480187040"/>
      </c:barChart>
      <c:catAx>
        <c:axId val="2145490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80187040"/>
        <c:crosses val="autoZero"/>
        <c:auto val="1"/>
        <c:lblAlgn val="ctr"/>
        <c:lblOffset val="100"/>
        <c:noMultiLvlLbl val="0"/>
      </c:catAx>
      <c:valAx>
        <c:axId val="480187040"/>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454908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dirty="0"/>
              <a:t>IRB</a:t>
            </a:r>
            <a:r>
              <a:rPr lang="en-US" b="1" baseline="0" dirty="0"/>
              <a:t> Training – Total Hours 2021</a:t>
            </a:r>
            <a:endParaRPr lang="en-US" b="1"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Consultations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Q1</c:v>
                </c:pt>
                <c:pt idx="1">
                  <c:v>Q2</c:v>
                </c:pt>
                <c:pt idx="2">
                  <c:v>Q3</c:v>
                </c:pt>
                <c:pt idx="3">
                  <c:v>Q4</c:v>
                </c:pt>
              </c:strCache>
            </c:strRef>
          </c:cat>
          <c:val>
            <c:numRef>
              <c:f>Sheet1!$B$2:$B$5</c:f>
              <c:numCache>
                <c:formatCode>General</c:formatCode>
                <c:ptCount val="4"/>
                <c:pt idx="0">
                  <c:v>94</c:v>
                </c:pt>
                <c:pt idx="1">
                  <c:v>88</c:v>
                </c:pt>
                <c:pt idx="2">
                  <c:v>49</c:v>
                </c:pt>
                <c:pt idx="3">
                  <c:v>63.5</c:v>
                </c:pt>
              </c:numCache>
            </c:numRef>
          </c:val>
          <c:extLst>
            <c:ext xmlns:c16="http://schemas.microsoft.com/office/drawing/2014/chart" uri="{C3380CC4-5D6E-409C-BE32-E72D297353CC}">
              <c16:uniqueId val="{00000000-216B-48E7-A26F-578F089277F4}"/>
            </c:ext>
          </c:extLst>
        </c:ser>
        <c:ser>
          <c:idx val="1"/>
          <c:order val="1"/>
          <c:tx>
            <c:strRef>
              <c:f>Sheet1!$C$1</c:f>
              <c:strCache>
                <c:ptCount val="1"/>
                <c:pt idx="0">
                  <c:v>Presentations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Q1</c:v>
                </c:pt>
                <c:pt idx="1">
                  <c:v>Q2</c:v>
                </c:pt>
                <c:pt idx="2">
                  <c:v>Q3</c:v>
                </c:pt>
                <c:pt idx="3">
                  <c:v>Q4</c:v>
                </c:pt>
              </c:strCache>
            </c:strRef>
          </c:cat>
          <c:val>
            <c:numRef>
              <c:f>Sheet1!$C$2:$C$5</c:f>
              <c:numCache>
                <c:formatCode>General</c:formatCode>
                <c:ptCount val="4"/>
                <c:pt idx="0">
                  <c:v>9</c:v>
                </c:pt>
                <c:pt idx="1">
                  <c:v>5</c:v>
                </c:pt>
                <c:pt idx="2">
                  <c:v>1</c:v>
                </c:pt>
                <c:pt idx="3">
                  <c:v>3</c:v>
                </c:pt>
              </c:numCache>
            </c:numRef>
          </c:val>
          <c:extLst>
            <c:ext xmlns:c16="http://schemas.microsoft.com/office/drawing/2014/chart" uri="{C3380CC4-5D6E-409C-BE32-E72D297353CC}">
              <c16:uniqueId val="{00000001-216B-48E7-A26F-578F089277F4}"/>
            </c:ext>
          </c:extLst>
        </c:ser>
        <c:ser>
          <c:idx val="2"/>
          <c:order val="2"/>
          <c:tx>
            <c:strRef>
              <c:f>Sheet1!$D$1</c:f>
              <c:strCache>
                <c:ptCount val="1"/>
                <c:pt idx="0">
                  <c:v>eIRB Trainings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Q1</c:v>
                </c:pt>
                <c:pt idx="1">
                  <c:v>Q2</c:v>
                </c:pt>
                <c:pt idx="2">
                  <c:v>Q3</c:v>
                </c:pt>
                <c:pt idx="3">
                  <c:v>Q4</c:v>
                </c:pt>
              </c:strCache>
            </c:strRef>
          </c:cat>
          <c:val>
            <c:numRef>
              <c:f>Sheet1!$D$2:$D$5</c:f>
              <c:numCache>
                <c:formatCode>General</c:formatCode>
                <c:ptCount val="4"/>
                <c:pt idx="0">
                  <c:v>0</c:v>
                </c:pt>
                <c:pt idx="1">
                  <c:v>0</c:v>
                </c:pt>
                <c:pt idx="2">
                  <c:v>32</c:v>
                </c:pt>
                <c:pt idx="3">
                  <c:v>12</c:v>
                </c:pt>
              </c:numCache>
            </c:numRef>
          </c:val>
          <c:extLst>
            <c:ext xmlns:c16="http://schemas.microsoft.com/office/drawing/2014/chart" uri="{C3380CC4-5D6E-409C-BE32-E72D297353CC}">
              <c16:uniqueId val="{00000002-216B-48E7-A26F-578F089277F4}"/>
            </c:ext>
          </c:extLst>
        </c:ser>
        <c:ser>
          <c:idx val="3"/>
          <c:order val="3"/>
          <c:tx>
            <c:strRef>
              <c:f>Sheet1!$E$1</c:f>
              <c:strCache>
                <c:ptCount val="1"/>
                <c:pt idx="0">
                  <c:v>Office Hours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Q1</c:v>
                </c:pt>
                <c:pt idx="1">
                  <c:v>Q2</c:v>
                </c:pt>
                <c:pt idx="2">
                  <c:v>Q3</c:v>
                </c:pt>
                <c:pt idx="3">
                  <c:v>Q4</c:v>
                </c:pt>
              </c:strCache>
            </c:strRef>
          </c:cat>
          <c:val>
            <c:numRef>
              <c:f>Sheet1!$E$2:$E$5</c:f>
              <c:numCache>
                <c:formatCode>General</c:formatCode>
                <c:ptCount val="4"/>
                <c:pt idx="0">
                  <c:v>6</c:v>
                </c:pt>
                <c:pt idx="1">
                  <c:v>4</c:v>
                </c:pt>
                <c:pt idx="2">
                  <c:v>0</c:v>
                </c:pt>
                <c:pt idx="3">
                  <c:v>2</c:v>
                </c:pt>
              </c:numCache>
            </c:numRef>
          </c:val>
          <c:extLst>
            <c:ext xmlns:c16="http://schemas.microsoft.com/office/drawing/2014/chart" uri="{C3380CC4-5D6E-409C-BE32-E72D297353CC}">
              <c16:uniqueId val="{00000004-216B-48E7-A26F-578F089277F4}"/>
            </c:ext>
          </c:extLst>
        </c:ser>
        <c:dLbls>
          <c:dLblPos val="outEnd"/>
          <c:showLegendKey val="0"/>
          <c:showVal val="1"/>
          <c:showCatName val="0"/>
          <c:showSerName val="0"/>
          <c:showPercent val="0"/>
          <c:showBubbleSize val="0"/>
        </c:dLbls>
        <c:gapWidth val="219"/>
        <c:overlap val="-27"/>
        <c:axId val="669142304"/>
        <c:axId val="669144800"/>
      </c:barChart>
      <c:catAx>
        <c:axId val="669142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69144800"/>
        <c:crosses val="autoZero"/>
        <c:auto val="1"/>
        <c:lblAlgn val="ctr"/>
        <c:lblOffset val="100"/>
        <c:noMultiLvlLbl val="0"/>
      </c:catAx>
      <c:valAx>
        <c:axId val="669144800"/>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691423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38100">
      <a:solidFill>
        <a:schemeClr val="accent1"/>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28C26D-D5F4-49D4-BB58-189C00928210}" type="datetimeFigureOut">
              <a:rPr lang="en-US" smtClean="0"/>
              <a:t>4/14/2022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5E85F4-3ECA-429F-A094-C74BA1E37567}" type="slidenum">
              <a:rPr lang="en-US" smtClean="0"/>
              <a:t>‹#›</a:t>
            </a:fld>
            <a:endParaRPr lang="en-US"/>
          </a:p>
        </p:txBody>
      </p:sp>
    </p:spTree>
    <p:extLst>
      <p:ext uri="{BB962C8B-B14F-4D97-AF65-F5344CB8AC3E}">
        <p14:creationId xmlns:p14="http://schemas.microsoft.com/office/powerpoint/2010/main" val="35157414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5E85F4-3ECA-429F-A094-C74BA1E37567}" type="slidenum">
              <a:rPr lang="en-US" smtClean="0"/>
              <a:t>4</a:t>
            </a:fld>
            <a:endParaRPr lang="en-US"/>
          </a:p>
        </p:txBody>
      </p:sp>
    </p:spTree>
    <p:extLst>
      <p:ext uri="{BB962C8B-B14F-4D97-AF65-F5344CB8AC3E}">
        <p14:creationId xmlns:p14="http://schemas.microsoft.com/office/powerpoint/2010/main" val="3432606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5E85F4-3ECA-429F-A094-C74BA1E37567}" type="slidenum">
              <a:rPr lang="en-US" smtClean="0"/>
              <a:t>6</a:t>
            </a:fld>
            <a:endParaRPr lang="en-US"/>
          </a:p>
        </p:txBody>
      </p:sp>
    </p:spTree>
    <p:extLst>
      <p:ext uri="{BB962C8B-B14F-4D97-AF65-F5344CB8AC3E}">
        <p14:creationId xmlns:p14="http://schemas.microsoft.com/office/powerpoint/2010/main" val="2274850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5E85F4-3ECA-429F-A094-C74BA1E37567}" type="slidenum">
              <a:rPr lang="en-US" smtClean="0"/>
              <a:t>7</a:t>
            </a:fld>
            <a:endParaRPr lang="en-US"/>
          </a:p>
        </p:txBody>
      </p:sp>
    </p:spTree>
    <p:extLst>
      <p:ext uri="{BB962C8B-B14F-4D97-AF65-F5344CB8AC3E}">
        <p14:creationId xmlns:p14="http://schemas.microsoft.com/office/powerpoint/2010/main" val="22418728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spreadsheet and add data</a:t>
            </a:r>
          </a:p>
        </p:txBody>
      </p:sp>
      <p:sp>
        <p:nvSpPr>
          <p:cNvPr id="4" name="Slide Number Placeholder 3"/>
          <p:cNvSpPr>
            <a:spLocks noGrp="1"/>
          </p:cNvSpPr>
          <p:nvPr>
            <p:ph type="sldNum" sz="quarter" idx="5"/>
          </p:nvPr>
        </p:nvSpPr>
        <p:spPr/>
        <p:txBody>
          <a:bodyPr/>
          <a:lstStyle/>
          <a:p>
            <a:fld id="{9C5E85F4-3ECA-429F-A094-C74BA1E37567}" type="slidenum">
              <a:rPr lang="en-US" smtClean="0"/>
              <a:t>8</a:t>
            </a:fld>
            <a:endParaRPr lang="en-US"/>
          </a:p>
        </p:txBody>
      </p:sp>
    </p:spTree>
    <p:extLst>
      <p:ext uri="{BB962C8B-B14F-4D97-AF65-F5344CB8AC3E}">
        <p14:creationId xmlns:p14="http://schemas.microsoft.com/office/powerpoint/2010/main" val="36706349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Annual total for NC 2021: 2602. ADD TO GRAPH</a:t>
            </a:r>
          </a:p>
        </p:txBody>
      </p:sp>
      <p:sp>
        <p:nvSpPr>
          <p:cNvPr id="4" name="Slide Number Placeholder 3"/>
          <p:cNvSpPr>
            <a:spLocks noGrp="1"/>
          </p:cNvSpPr>
          <p:nvPr>
            <p:ph type="sldNum" sz="quarter" idx="5"/>
          </p:nvPr>
        </p:nvSpPr>
        <p:spPr/>
        <p:txBody>
          <a:bodyPr/>
          <a:lstStyle/>
          <a:p>
            <a:fld id="{9C5E85F4-3ECA-429F-A094-C74BA1E37567}" type="slidenum">
              <a:rPr lang="en-US" smtClean="0"/>
              <a:t>9</a:t>
            </a:fld>
            <a:endParaRPr lang="en-US"/>
          </a:p>
        </p:txBody>
      </p:sp>
    </p:spTree>
    <p:extLst>
      <p:ext uri="{BB962C8B-B14F-4D97-AF65-F5344CB8AC3E}">
        <p14:creationId xmlns:p14="http://schemas.microsoft.com/office/powerpoint/2010/main" val="2665923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2021 total = 183. ADD TO GRAPH</a:t>
            </a:r>
          </a:p>
        </p:txBody>
      </p:sp>
      <p:sp>
        <p:nvSpPr>
          <p:cNvPr id="4" name="Slide Number Placeholder 3"/>
          <p:cNvSpPr>
            <a:spLocks noGrp="1"/>
          </p:cNvSpPr>
          <p:nvPr>
            <p:ph type="sldNum" sz="quarter" idx="5"/>
          </p:nvPr>
        </p:nvSpPr>
        <p:spPr/>
        <p:txBody>
          <a:bodyPr/>
          <a:lstStyle/>
          <a:p>
            <a:fld id="{9C5E85F4-3ECA-429F-A094-C74BA1E37567}" type="slidenum">
              <a:rPr lang="en-US" smtClean="0"/>
              <a:t>10</a:t>
            </a:fld>
            <a:endParaRPr lang="en-US"/>
          </a:p>
        </p:txBody>
      </p:sp>
    </p:spTree>
    <p:extLst>
      <p:ext uri="{BB962C8B-B14F-4D97-AF65-F5344CB8AC3E}">
        <p14:creationId xmlns:p14="http://schemas.microsoft.com/office/powerpoint/2010/main" val="22358435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SPREADSHEET AND ADD HERE</a:t>
            </a:r>
          </a:p>
        </p:txBody>
      </p:sp>
      <p:sp>
        <p:nvSpPr>
          <p:cNvPr id="4" name="Slide Number Placeholder 3"/>
          <p:cNvSpPr>
            <a:spLocks noGrp="1"/>
          </p:cNvSpPr>
          <p:nvPr>
            <p:ph type="sldNum" sz="quarter" idx="5"/>
          </p:nvPr>
        </p:nvSpPr>
        <p:spPr/>
        <p:txBody>
          <a:bodyPr/>
          <a:lstStyle/>
          <a:p>
            <a:fld id="{9C5E85F4-3ECA-429F-A094-C74BA1E37567}" type="slidenum">
              <a:rPr lang="en-US" smtClean="0"/>
              <a:t>11</a:t>
            </a:fld>
            <a:endParaRPr lang="en-US"/>
          </a:p>
        </p:txBody>
      </p:sp>
    </p:spTree>
    <p:extLst>
      <p:ext uri="{BB962C8B-B14F-4D97-AF65-F5344CB8AC3E}">
        <p14:creationId xmlns:p14="http://schemas.microsoft.com/office/powerpoint/2010/main" val="3925775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971" y="2123219"/>
            <a:ext cx="7626756" cy="1467356"/>
          </a:xfrm>
        </p:spPr>
        <p:txBody>
          <a:bodyPr/>
          <a:lstStyle/>
          <a:p>
            <a:r>
              <a:t>Click to edit Master title style</a:t>
            </a:r>
          </a:p>
        </p:txBody>
      </p:sp>
      <p:sp>
        <p:nvSpPr>
          <p:cNvPr id="3" name="Subtitle 2"/>
          <p:cNvSpPr>
            <a:spLocks noGrp="1"/>
          </p:cNvSpPr>
          <p:nvPr>
            <p:ph type="subTitle" idx="1"/>
          </p:nvPr>
        </p:nvSpPr>
        <p:spPr>
          <a:xfrm>
            <a:off x="1368862" y="3896590"/>
            <a:ext cx="6380290" cy="1724721"/>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0914"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5946" indent="0" algn="ctr">
              <a:buNone/>
              <a:defRPr>
                <a:solidFill>
                  <a:schemeClr val="tx1">
                    <a:tint val="75000"/>
                  </a:schemeClr>
                </a:solidFill>
              </a:defRPr>
            </a:lvl7pPr>
            <a:lvl8pPr marL="3197202" indent="0" algn="ctr">
              <a:buNone/>
              <a:defRPr>
                <a:solidFill>
                  <a:schemeClr val="tx1">
                    <a:tint val="75000"/>
                  </a:schemeClr>
                </a:solidFill>
              </a:defRPr>
            </a:lvl8pPr>
            <a:lvl9pPr marL="3657600" indent="0" algn="ctr">
              <a:buNone/>
              <a:defRPr>
                <a:solidFill>
                  <a:schemeClr val="tx1">
                    <a:tint val="75000"/>
                  </a:schemeClr>
                </a:solidFill>
              </a:defRPr>
            </a:lvl9pPr>
          </a:lstStyle>
          <a:p>
            <a:r>
              <a:t>Click to edit Master subtitle style</a:t>
            </a:r>
          </a:p>
        </p:txBody>
      </p:sp>
      <p:sp>
        <p:nvSpPr>
          <p:cNvPr id="4" name="Date Placeholder 3"/>
          <p:cNvSpPr>
            <a:spLocks noGrp="1"/>
          </p:cNvSpPr>
          <p:nvPr>
            <p:ph type="dt" sz="half" idx="10"/>
          </p:nvPr>
        </p:nvSpPr>
        <p:spPr/>
        <p:txBody>
          <a:bodyPr/>
          <a:lstStyle/>
          <a:p>
            <a:fld id="{6D336C28-CA7C-85B2-88A9-B150102B54C3}" type="datetimeFigureOut">
              <a:t>4/14/2022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17344172-CDA4-922A-1012-CC45739A0B30}"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Vertical Title 2"/>
          <p:cNvSpPr>
            <a:spLocks noGrp="1"/>
          </p:cNvSpPr>
          <p:nvPr>
            <p:ph type="body" orient="vert" idx="1"/>
          </p:nvPr>
        </p:nvSpPr>
        <p:spPr/>
        <p:txBody>
          <a:bodyPr vert="eaVert" anchor="t"/>
          <a:lstStyle/>
          <a:p>
            <a:pPr lvl="0"/>
            <a:r>
              <a:t>Click to edit Master text style</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p>
            <a:fld id="{39382629-A038-69EA-58EE-9078B45764D0}" type="datetimeFigureOut">
              <a:t>4/14/2022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4BE610D6-65A0-46B7-48C5-2CE1408D91CD}" type="slidenum">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320"/>
            <a:ext cx="2057400" cy="5829300"/>
          </a:xfrm>
        </p:spPr>
        <p:txBody>
          <a:bodyPr vert="eaVert" anchor="t"/>
          <a:lstStyle/>
          <a:p>
            <a:r>
              <a:t>Click to edit Master title style</a:t>
            </a:r>
          </a:p>
        </p:txBody>
      </p:sp>
      <p:sp>
        <p:nvSpPr>
          <p:cNvPr id="3" name="Vertical Title 2"/>
          <p:cNvSpPr>
            <a:spLocks noGrp="1"/>
          </p:cNvSpPr>
          <p:nvPr>
            <p:ph type="body" orient="vert" idx="1"/>
          </p:nvPr>
        </p:nvSpPr>
        <p:spPr>
          <a:xfrm>
            <a:off x="457200" y="274320"/>
            <a:ext cx="6016752" cy="5829300"/>
          </a:xfrm>
        </p:spPr>
        <p:txBody>
          <a:bodyPr vert="eaVert" anchor="t"/>
          <a:lstStyle/>
          <a:p>
            <a:pPr lvl="0"/>
            <a:r>
              <a:t>Click to edit Master text style</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p>
            <a:fld id="{EB3C2E95-3884-825D-7158-5A16D8DA9A0B}" type="datetimeFigureOut">
              <a:t>4/14/2022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3C1B16B7-7904-2EDB-7119-0A67614535D2}"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Content Placeholder 2"/>
          <p:cNvSpPr>
            <a:spLocks noGrp="1"/>
          </p:cNvSpPr>
          <p:nvPr>
            <p:ph idx="1"/>
          </p:nvPr>
        </p:nvSpPr>
        <p:spPr/>
        <p:txBody>
          <a:bodyPr/>
          <a:lstStyle/>
          <a:p>
            <a:pPr lvl="0"/>
            <a:r>
              <a:t>Click to edit Master text style</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p>
            <a:fld id="{D3A20D90-EDD5-82E2-E299-1B267175559A}" type="datetimeFigureOut">
              <a:t>4/14/2022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EB0C7659-957E-B3B1-8D40-7A0B909A7EB8}"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274" y="4396153"/>
            <a:ext cx="7775867" cy="1415711"/>
          </a:xfrm>
        </p:spPr>
        <p:txBody>
          <a:bodyPr anchor="t"/>
          <a:lstStyle>
            <a:lvl1pPr algn="l">
              <a:buNone/>
              <a:defRPr sz="4000" b="1" cap="all"/>
            </a:lvl1pPr>
          </a:lstStyle>
          <a:p>
            <a:r>
              <a:t>Click to edit Master title style</a:t>
            </a:r>
          </a:p>
        </p:txBody>
      </p:sp>
      <p:sp>
        <p:nvSpPr>
          <p:cNvPr id="3" name="Text Placeholder 2"/>
          <p:cNvSpPr>
            <a:spLocks noGrp="1"/>
          </p:cNvSpPr>
          <p:nvPr>
            <p:ph type="body" idx="1"/>
          </p:nvPr>
        </p:nvSpPr>
        <p:spPr>
          <a:xfrm>
            <a:off x="722274" y="2880360"/>
            <a:ext cx="7775867" cy="1508760"/>
          </a:xfrm>
        </p:spPr>
        <p:txBody>
          <a:bodyPr anchor="t"/>
          <a:lstStyle>
            <a:lvl1pPr marL="0" indent="0">
              <a:buNone/>
              <a:defRPr sz="4000">
                <a:solidFill>
                  <a:schemeClr val="tx1">
                    <a:tint val="75000"/>
                  </a:schemeClr>
                </a:solidFill>
              </a:defRPr>
            </a:lvl1pPr>
            <a:lvl2pPr marL="457200" indent="0">
              <a:buNone/>
              <a:defRPr sz="3600">
                <a:solidFill>
                  <a:schemeClr val="tx1">
                    <a:tint val="75000"/>
                  </a:schemeClr>
                </a:solidFill>
              </a:defRPr>
            </a:lvl2pPr>
            <a:lvl3pPr marL="914400" indent="0">
              <a:buNone/>
              <a:defRPr sz="3200">
                <a:solidFill>
                  <a:schemeClr val="tx1">
                    <a:tint val="75000"/>
                  </a:schemeClr>
                </a:solidFill>
              </a:defRPr>
            </a:lvl3pPr>
            <a:lvl4pPr marL="1370914" indent="0">
              <a:buNone/>
              <a:defRPr sz="2800">
                <a:solidFill>
                  <a:schemeClr val="tx1">
                    <a:tint val="75000"/>
                  </a:schemeClr>
                </a:solidFill>
              </a:defRPr>
            </a:lvl4pPr>
            <a:lvl5pPr marL="1828800" indent="0">
              <a:buNone/>
              <a:defRPr sz="2400">
                <a:solidFill>
                  <a:schemeClr val="tx1">
                    <a:tint val="75000"/>
                  </a:schemeClr>
                </a:solidFill>
              </a:defRPr>
            </a:lvl5pPr>
            <a:lvl6pPr marL="2286000" indent="0">
              <a:buNone/>
              <a:defRPr sz="4000">
                <a:solidFill>
                  <a:schemeClr val="tx1">
                    <a:tint val="75000"/>
                  </a:schemeClr>
                </a:solidFill>
              </a:defRPr>
            </a:lvl6pPr>
            <a:lvl7pPr marL="2745946" indent="0">
              <a:buNone/>
              <a:defRPr sz="4000">
                <a:solidFill>
                  <a:schemeClr val="tx1">
                    <a:tint val="75000"/>
                  </a:schemeClr>
                </a:solidFill>
              </a:defRPr>
            </a:lvl7pPr>
            <a:lvl8pPr marL="3197202" indent="0">
              <a:buNone/>
              <a:defRPr sz="4000">
                <a:solidFill>
                  <a:schemeClr val="tx1">
                    <a:tint val="75000"/>
                  </a:schemeClr>
                </a:solidFill>
              </a:defRPr>
            </a:lvl8pPr>
            <a:lvl9pPr marL="3657600" indent="0">
              <a:buNone/>
              <a:defRPr sz="4000">
                <a:solidFill>
                  <a:schemeClr val="tx1">
                    <a:tint val="75000"/>
                  </a:schemeClr>
                </a:solidFill>
              </a:defRPr>
            </a:lvl9pPr>
          </a:lstStyle>
          <a:p>
            <a:pPr lvl="0"/>
            <a:r>
              <a:t>Click to edit Master text style</a:t>
            </a:r>
          </a:p>
        </p:txBody>
      </p:sp>
      <p:sp>
        <p:nvSpPr>
          <p:cNvPr id="4" name="Date Placeholder 3"/>
          <p:cNvSpPr>
            <a:spLocks noGrp="1"/>
          </p:cNvSpPr>
          <p:nvPr>
            <p:ph type="dt" sz="half" idx="10"/>
          </p:nvPr>
        </p:nvSpPr>
        <p:spPr/>
        <p:txBody>
          <a:bodyPr/>
          <a:lstStyle/>
          <a:p>
            <a:fld id="{B046E623-C828-07B5-44D4-923EE7D704ED}" type="datetimeFigureOut">
              <a:t>4/14/2022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00D28E4-51E6-68E7-5A86-C1E8A91C0972}"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Content Placeholder 2"/>
          <p:cNvSpPr>
            <a:spLocks noGrp="1"/>
          </p:cNvSpPr>
          <p:nvPr>
            <p:ph idx="1"/>
          </p:nvPr>
        </p:nvSpPr>
        <p:spPr>
          <a:xfrm>
            <a:off x="457200" y="1577340"/>
            <a:ext cx="4032504" cy="4526280"/>
          </a:xfrm>
        </p:spPr>
        <p:txBody>
          <a:bodyPr/>
          <a:lstStyle/>
          <a:p>
            <a:pPr lvl="0"/>
            <a:r>
              <a:t>Click to edit Master text style</a:t>
            </a:r>
          </a:p>
          <a:p>
            <a:pPr lvl="1"/>
            <a:r>
              <a:t>Second Level</a:t>
            </a:r>
          </a:p>
          <a:p>
            <a:pPr lvl="2"/>
            <a:r>
              <a:t>Third Level</a:t>
            </a:r>
          </a:p>
          <a:p>
            <a:pPr lvl="3"/>
            <a:r>
              <a:t>Fourth Level</a:t>
            </a:r>
          </a:p>
          <a:p>
            <a:pPr lvl="4"/>
            <a:r>
              <a:t>Fifth Level</a:t>
            </a:r>
          </a:p>
        </p:txBody>
      </p:sp>
      <p:sp>
        <p:nvSpPr>
          <p:cNvPr id="4" name="Content Placeholder 3"/>
          <p:cNvSpPr>
            <a:spLocks noGrp="1"/>
          </p:cNvSpPr>
          <p:nvPr>
            <p:ph idx="2"/>
          </p:nvPr>
        </p:nvSpPr>
        <p:spPr>
          <a:xfrm>
            <a:off x="4572000" y="1577340"/>
            <a:ext cx="4114800" cy="4526280"/>
          </a:xfrm>
        </p:spPr>
        <p:txBody>
          <a:bodyPr/>
          <a:lstStyle/>
          <a:p>
            <a:pPr lvl="0"/>
            <a:r>
              <a:t>Click to edit Master text style</a:t>
            </a:r>
          </a:p>
          <a:p>
            <a:pPr lvl="1"/>
            <a:r>
              <a:t>Second Level</a:t>
            </a:r>
          </a:p>
          <a:p>
            <a:pPr lvl="2"/>
            <a:r>
              <a:t>Third Level</a:t>
            </a:r>
          </a:p>
          <a:p>
            <a:pPr lvl="3"/>
            <a:r>
              <a:t>Fourth Level</a:t>
            </a:r>
          </a:p>
          <a:p>
            <a:pPr lvl="4"/>
            <a:r>
              <a:t>Fifth Level</a:t>
            </a:r>
          </a:p>
        </p:txBody>
      </p:sp>
      <p:sp>
        <p:nvSpPr>
          <p:cNvPr id="5" name="Date Placeholder 4"/>
          <p:cNvSpPr>
            <a:spLocks noGrp="1"/>
          </p:cNvSpPr>
          <p:nvPr>
            <p:ph type="dt" sz="half" idx="10"/>
          </p:nvPr>
        </p:nvSpPr>
        <p:spPr/>
        <p:txBody>
          <a:bodyPr/>
          <a:lstStyle/>
          <a:p>
            <a:fld id="{5B9A1B8D-085E-C3D8-7EA1-7021601E68D4}" type="datetimeFigureOut">
              <a:t>4/14/2022</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C936473-9E83-A34E-572A-428AAAB35E22}"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Text Placeholder 2"/>
          <p:cNvSpPr>
            <a:spLocks noGrp="1"/>
          </p:cNvSpPr>
          <p:nvPr>
            <p:ph type="body" idx="1"/>
          </p:nvPr>
        </p:nvSpPr>
        <p:spPr>
          <a:xfrm>
            <a:off x="457200" y="1397660"/>
            <a:ext cx="4039819" cy="777011"/>
          </a:xfrm>
        </p:spPr>
        <p:txBody>
          <a:bodyPr anchor="b"/>
          <a:lstStyle>
            <a:lvl1pPr>
              <a:buNone/>
              <a:defRPr sz="2736" b="1"/>
            </a:lvl1pPr>
            <a:lvl2pPr marL="352">
              <a:buNone/>
              <a:defRPr sz="2160" b="1"/>
            </a:lvl2pPr>
            <a:lvl3pPr marL="176">
              <a:buNone/>
              <a:defRPr sz="1944" b="1"/>
            </a:lvl3pPr>
            <a:lvl4pPr marL="117">
              <a:buNone/>
              <a:defRPr sz="1800" b="1"/>
            </a:lvl4pPr>
            <a:lvl5pPr marL="88">
              <a:buNone/>
              <a:defRPr sz="1800" b="1"/>
            </a:lvl5pPr>
            <a:lvl6pPr marL="70">
              <a:buNone/>
              <a:defRPr sz="1800" b="1"/>
            </a:lvl6pPr>
            <a:lvl7pPr marL="58">
              <a:buNone/>
              <a:defRPr sz="1800" b="1"/>
            </a:lvl7pPr>
            <a:lvl8pPr marL="50">
              <a:buNone/>
              <a:defRPr sz="1800" b="1"/>
            </a:lvl8pPr>
            <a:lvl9pPr marL="44">
              <a:buNone/>
              <a:defRPr sz="1800" b="1"/>
            </a:lvl9pPr>
          </a:lstStyle>
          <a:p>
            <a:pPr lvl="0"/>
            <a:r>
              <a:t>Click to edit Master text style</a:t>
            </a:r>
          </a:p>
        </p:txBody>
      </p:sp>
      <p:sp>
        <p:nvSpPr>
          <p:cNvPr id="4" name="Text Placeholder 3"/>
          <p:cNvSpPr>
            <a:spLocks noGrp="1"/>
          </p:cNvSpPr>
          <p:nvPr>
            <p:ph type="body" idx="2"/>
          </p:nvPr>
        </p:nvSpPr>
        <p:spPr>
          <a:xfrm>
            <a:off x="4644237" y="1397660"/>
            <a:ext cx="4042563" cy="777011"/>
          </a:xfrm>
        </p:spPr>
        <p:txBody>
          <a:bodyPr anchor="b"/>
          <a:lstStyle>
            <a:lvl1pPr>
              <a:buNone/>
              <a:defRPr sz="2736" b="1"/>
            </a:lvl1pPr>
            <a:lvl2pPr marL="352">
              <a:buNone/>
              <a:defRPr sz="2160" b="1"/>
            </a:lvl2pPr>
            <a:lvl3pPr marL="176">
              <a:buNone/>
              <a:defRPr sz="1944" b="1"/>
            </a:lvl3pPr>
            <a:lvl4pPr marL="117">
              <a:buNone/>
              <a:defRPr sz="1800" b="1"/>
            </a:lvl4pPr>
            <a:lvl5pPr marL="88">
              <a:buNone/>
              <a:defRPr sz="1800" b="1"/>
            </a:lvl5pPr>
            <a:lvl6pPr marL="70">
              <a:buNone/>
              <a:defRPr sz="1800" b="1"/>
            </a:lvl6pPr>
            <a:lvl7pPr marL="58">
              <a:buNone/>
              <a:defRPr sz="1800" b="1"/>
            </a:lvl7pPr>
            <a:lvl8pPr marL="50">
              <a:buNone/>
              <a:defRPr sz="1800" b="1"/>
            </a:lvl8pPr>
            <a:lvl9pPr marL="44">
              <a:buNone/>
              <a:defRPr sz="1800" b="1"/>
            </a:lvl9pPr>
          </a:lstStyle>
          <a:p>
            <a:pPr lvl="0"/>
            <a:r>
              <a:t>Click to edit Master text style</a:t>
            </a:r>
          </a:p>
        </p:txBody>
      </p:sp>
      <p:sp>
        <p:nvSpPr>
          <p:cNvPr id="5" name="Content Placeholder 4"/>
          <p:cNvSpPr>
            <a:spLocks noGrp="1"/>
          </p:cNvSpPr>
          <p:nvPr>
            <p:ph idx="3"/>
          </p:nvPr>
        </p:nvSpPr>
        <p:spPr>
          <a:xfrm>
            <a:off x="457200" y="2174671"/>
            <a:ext cx="4039819" cy="3950894"/>
          </a:xfrm>
        </p:spPr>
        <p:txBody>
          <a:bodyPr/>
          <a:lstStyle>
            <a:lvl1pPr>
              <a:defRPr sz="2736"/>
            </a:lvl1pPr>
            <a:lvl2pPr>
              <a:defRPr sz="2160"/>
            </a:lvl2pPr>
            <a:lvl3pPr>
              <a:defRPr sz="1944"/>
            </a:lvl3pPr>
            <a:lvl4pPr>
              <a:defRPr sz="1800"/>
            </a:lvl4pPr>
            <a:lvl5pPr>
              <a:defRPr sz="1800"/>
            </a:lvl5pPr>
            <a:lvl6pPr>
              <a:defRPr sz="1800"/>
            </a:lvl6pPr>
            <a:lvl7pPr>
              <a:defRPr sz="1800"/>
            </a:lvl7pPr>
            <a:lvl8pPr>
              <a:defRPr sz="1800"/>
            </a:lvl8pPr>
            <a:lvl9pPr>
              <a:defRPr sz="1800"/>
            </a:lvl9pPr>
          </a:lstStyle>
          <a:p>
            <a:pPr lvl="0"/>
            <a:r>
              <a:t>Click to edit Master text style</a:t>
            </a:r>
          </a:p>
          <a:p>
            <a:pPr lvl="1"/>
            <a:r>
              <a:t>Second Level</a:t>
            </a:r>
          </a:p>
          <a:p>
            <a:pPr lvl="2"/>
            <a:r>
              <a:t>Third Level</a:t>
            </a:r>
          </a:p>
          <a:p>
            <a:pPr lvl="3"/>
            <a:r>
              <a:t>Fourth Level</a:t>
            </a:r>
          </a:p>
          <a:p>
            <a:pPr lvl="4"/>
            <a:r>
              <a:t>Fifth Level</a:t>
            </a:r>
          </a:p>
        </p:txBody>
      </p:sp>
      <p:sp>
        <p:nvSpPr>
          <p:cNvPr id="6" name="Content Placeholder 5"/>
          <p:cNvSpPr>
            <a:spLocks noGrp="1"/>
          </p:cNvSpPr>
          <p:nvPr>
            <p:ph idx="4"/>
          </p:nvPr>
        </p:nvSpPr>
        <p:spPr>
          <a:xfrm>
            <a:off x="4644237" y="2174671"/>
            <a:ext cx="4042563" cy="3950894"/>
          </a:xfrm>
        </p:spPr>
        <p:txBody>
          <a:bodyPr/>
          <a:lstStyle>
            <a:lvl1pPr>
              <a:defRPr sz="2736"/>
            </a:lvl1pPr>
            <a:lvl2pPr>
              <a:defRPr sz="2160"/>
            </a:lvl2pPr>
            <a:lvl3pPr>
              <a:defRPr sz="1944"/>
            </a:lvl3pPr>
            <a:lvl4pPr>
              <a:defRPr sz="1800"/>
            </a:lvl4pPr>
            <a:lvl5pPr>
              <a:defRPr sz="1800"/>
            </a:lvl5pPr>
            <a:lvl6pPr>
              <a:defRPr sz="1800"/>
            </a:lvl6pPr>
            <a:lvl7pPr>
              <a:defRPr sz="1800"/>
            </a:lvl7pPr>
            <a:lvl8pPr>
              <a:defRPr sz="1800"/>
            </a:lvl8pPr>
            <a:lvl9pPr>
              <a:defRPr sz="1800"/>
            </a:lvl9pPr>
          </a:lstStyle>
          <a:p>
            <a:pPr lvl="0"/>
            <a:r>
              <a:t>Click to edit Master text style</a:t>
            </a:r>
          </a:p>
          <a:p>
            <a:pPr lvl="1"/>
            <a:r>
              <a:t>Second Level</a:t>
            </a:r>
          </a:p>
          <a:p>
            <a:pPr lvl="2"/>
            <a:r>
              <a:t>Third Level</a:t>
            </a:r>
          </a:p>
          <a:p>
            <a:pPr lvl="3"/>
            <a:r>
              <a:t>Fourth Level</a:t>
            </a:r>
          </a:p>
          <a:p>
            <a:pPr lvl="4"/>
            <a:r>
              <a:t>Fifth Level</a:t>
            </a:r>
          </a:p>
        </p:txBody>
      </p:sp>
      <p:sp>
        <p:nvSpPr>
          <p:cNvPr id="7" name="Date Placeholder 6"/>
          <p:cNvSpPr>
            <a:spLocks noGrp="1"/>
          </p:cNvSpPr>
          <p:nvPr>
            <p:ph type="dt" sz="half" idx="10"/>
          </p:nvPr>
        </p:nvSpPr>
        <p:spPr/>
        <p:txBody>
          <a:bodyPr/>
          <a:lstStyle/>
          <a:p>
            <a:fld id="{12C04985-5724-8C4E-C3D3-3D15706448CD}" type="datetimeFigureOut">
              <a:t>4/14/2022</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ED1D7C22-2A9D-3907-5D8E-A8622B88507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t>Click to edit Master title style</a:t>
            </a:r>
          </a:p>
        </p:txBody>
      </p:sp>
      <p:sp>
        <p:nvSpPr>
          <p:cNvPr id="3" name="Date Placeholder 2"/>
          <p:cNvSpPr>
            <a:spLocks noGrp="1"/>
          </p:cNvSpPr>
          <p:nvPr>
            <p:ph type="dt" sz="half" idx="10"/>
          </p:nvPr>
        </p:nvSpPr>
        <p:spPr/>
        <p:txBody>
          <a:bodyPr/>
          <a:lstStyle/>
          <a:p>
            <a:fld id="{E7CB205C-A945-2C51-2737-207E77554496}" type="datetimeFigureOut">
              <a:t>4/14/2022</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E7DDC604-2EC9-CDE0-2444-302019222985}" type="slidenum">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AA42D1-E919-DD09-093C-4127CA727D63}" type="datetimeFigureOut">
              <a:t>4/14/2022</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73C34933-150D-2A73-E148-1DC90C30CD99}" type="slidenum">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16"/>
            <a:ext cx="3008376" cy="1160306"/>
          </a:xfrm>
        </p:spPr>
        <p:txBody>
          <a:bodyPr anchor="b"/>
          <a:lstStyle>
            <a:lvl1pPr algn="l">
              <a:defRPr sz="1944" b="1"/>
            </a:lvl1pPr>
          </a:lstStyle>
          <a:p>
            <a:r>
              <a:t>Click to edit Master title style</a:t>
            </a:r>
          </a:p>
        </p:txBody>
      </p:sp>
      <p:sp>
        <p:nvSpPr>
          <p:cNvPr id="3" name="Content Placeholder 2"/>
          <p:cNvSpPr>
            <a:spLocks noGrp="1"/>
          </p:cNvSpPr>
          <p:nvPr>
            <p:ph idx="1"/>
          </p:nvPr>
        </p:nvSpPr>
        <p:spPr>
          <a:xfrm>
            <a:off x="3574389" y="273016"/>
            <a:ext cx="5112411" cy="5830604"/>
          </a:xfrm>
        </p:spPr>
        <p:txBody>
          <a:bodyPr/>
          <a:lstStyle>
            <a:lvl1pPr>
              <a:defRPr sz="3168"/>
            </a:lvl1pPr>
            <a:lvl2pPr>
              <a:defRPr sz="2736"/>
            </a:lvl2pPr>
            <a:lvl3pPr>
              <a:defRPr sz="2376"/>
            </a:lvl3pPr>
            <a:lvl4pPr>
              <a:defRPr sz="1944"/>
            </a:lvl4pPr>
            <a:lvl5pPr>
              <a:defRPr sz="1944"/>
            </a:lvl5pPr>
            <a:lvl6pPr>
              <a:defRPr sz="1944"/>
            </a:lvl6pPr>
            <a:lvl7pPr>
              <a:defRPr sz="1944"/>
            </a:lvl7pPr>
            <a:lvl8pPr>
              <a:defRPr sz="1944"/>
            </a:lvl8pPr>
            <a:lvl9pPr>
              <a:defRPr sz="1944"/>
            </a:lvl9pPr>
          </a:lstStyle>
          <a:p>
            <a:pPr lvl="0"/>
            <a:r>
              <a:t>Click to edit Master text style</a:t>
            </a:r>
          </a:p>
          <a:p>
            <a:pPr lvl="1"/>
            <a:r>
              <a:t>Second Level</a:t>
            </a:r>
          </a:p>
          <a:p>
            <a:pPr lvl="2"/>
            <a:r>
              <a:t>Third Level</a:t>
            </a:r>
          </a:p>
          <a:p>
            <a:pPr lvl="3"/>
            <a:r>
              <a:t>Fourth Level</a:t>
            </a:r>
          </a:p>
          <a:p>
            <a:pPr lvl="4"/>
            <a:r>
              <a:t>Fifth Level</a:t>
            </a:r>
          </a:p>
        </p:txBody>
      </p:sp>
      <p:sp>
        <p:nvSpPr>
          <p:cNvPr id="4" name="Text Placeholder 3"/>
          <p:cNvSpPr>
            <a:spLocks noGrp="1"/>
          </p:cNvSpPr>
          <p:nvPr>
            <p:ph type="body" idx="2"/>
          </p:nvPr>
        </p:nvSpPr>
        <p:spPr>
          <a:xfrm>
            <a:off x="457200" y="1433322"/>
            <a:ext cx="3007461" cy="4670298"/>
          </a:xfrm>
        </p:spPr>
        <p:txBody>
          <a:bodyPr/>
          <a:lstStyle>
            <a:lvl1pPr marL="0" indent="0">
              <a:buNone/>
              <a:defRPr sz="1368"/>
            </a:lvl1pPr>
            <a:lvl2pPr marL="457200" indent="0">
              <a:buNone/>
              <a:defRPr sz="1152"/>
            </a:lvl2pPr>
            <a:lvl3pPr marL="914400" indent="0">
              <a:buNone/>
              <a:defRPr sz="993"/>
            </a:lvl3pPr>
            <a:lvl4pPr marL="1370914" indent="0">
              <a:buNone/>
              <a:defRPr sz="900"/>
            </a:lvl4pPr>
            <a:lvl5pPr marL="1828800" indent="0">
              <a:buNone/>
              <a:defRPr sz="900"/>
            </a:lvl5pPr>
            <a:lvl6pPr marL="2286000" indent="0">
              <a:buNone/>
              <a:defRPr sz="900"/>
            </a:lvl6pPr>
            <a:lvl7pPr marL="2745946" indent="0">
              <a:buNone/>
              <a:defRPr sz="900"/>
            </a:lvl7pPr>
            <a:lvl8pPr marL="3197202" indent="0">
              <a:buNone/>
              <a:defRPr sz="900"/>
            </a:lvl8pPr>
            <a:lvl9pPr marL="3657600" indent="0">
              <a:buNone/>
              <a:defRPr sz="900"/>
            </a:lvl9pPr>
          </a:lstStyle>
          <a:p>
            <a:pPr lvl="0"/>
            <a:r>
              <a:t>Click to edit Master text style</a:t>
            </a:r>
          </a:p>
        </p:txBody>
      </p:sp>
      <p:sp>
        <p:nvSpPr>
          <p:cNvPr id="5" name="Date Placeholder 4"/>
          <p:cNvSpPr>
            <a:spLocks noGrp="1"/>
          </p:cNvSpPr>
          <p:nvPr>
            <p:ph type="dt" sz="half" idx="10"/>
          </p:nvPr>
        </p:nvSpPr>
        <p:spPr/>
        <p:txBody>
          <a:bodyPr/>
          <a:lstStyle/>
          <a:p>
            <a:fld id="{0C313C67-7B03-D8CE-A9A0-26E3262156A6}" type="datetimeFigureOut">
              <a:t>4/14/2022</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495B7698-6699-E327-EE6C-824BE2024A47}" type="slidenum">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24" y="4800600"/>
            <a:ext cx="5486400" cy="548640"/>
          </a:xfrm>
        </p:spPr>
        <p:txBody>
          <a:bodyPr anchor="b"/>
          <a:lstStyle>
            <a:lvl1pPr algn="l">
              <a:defRPr sz="1944" b="1"/>
            </a:lvl1pPr>
          </a:lstStyle>
          <a:p>
            <a:r>
              <a:t>Click to edit Master title style</a:t>
            </a:r>
          </a:p>
        </p:txBody>
      </p:sp>
      <p:sp>
        <p:nvSpPr>
          <p:cNvPr id="3" name="Vertical Title 2"/>
          <p:cNvSpPr>
            <a:spLocks noGrp="1"/>
          </p:cNvSpPr>
          <p:nvPr>
            <p:ph type="pic" idx="1"/>
          </p:nvPr>
        </p:nvSpPr>
        <p:spPr>
          <a:xfrm>
            <a:off x="1792224" y="610361"/>
            <a:ext cx="5486400" cy="4116858"/>
          </a:xfrm>
        </p:spPr>
        <p:txBody>
          <a:bodyPr/>
          <a:lstStyle/>
          <a:p>
            <a:endParaRPr/>
          </a:p>
        </p:txBody>
      </p:sp>
      <p:sp>
        <p:nvSpPr>
          <p:cNvPr id="4" name="Text Placeholder 3"/>
          <p:cNvSpPr>
            <a:spLocks noGrp="1"/>
          </p:cNvSpPr>
          <p:nvPr>
            <p:ph type="body" idx="2"/>
          </p:nvPr>
        </p:nvSpPr>
        <p:spPr>
          <a:xfrm>
            <a:off x="1792224" y="5349240"/>
            <a:ext cx="5486400" cy="754380"/>
          </a:xfrm>
        </p:spPr>
        <p:txBody>
          <a:bodyPr/>
          <a:lstStyle>
            <a:lvl1pPr marL="0" indent="0">
              <a:buNone/>
              <a:defRPr sz="1368"/>
            </a:lvl1pPr>
            <a:lvl2pPr marL="457200" indent="0">
              <a:buNone/>
              <a:defRPr sz="1152"/>
            </a:lvl2pPr>
            <a:lvl3pPr marL="914400" indent="0">
              <a:buNone/>
              <a:defRPr sz="993"/>
            </a:lvl3pPr>
            <a:lvl4pPr marL="1370914" indent="0">
              <a:buNone/>
              <a:defRPr sz="900"/>
            </a:lvl4pPr>
            <a:lvl5pPr marL="1828800" indent="0">
              <a:buNone/>
              <a:defRPr sz="900"/>
            </a:lvl5pPr>
            <a:lvl6pPr marL="2286000" indent="0">
              <a:buNone/>
              <a:defRPr sz="900"/>
            </a:lvl6pPr>
            <a:lvl7pPr marL="2745946" indent="0">
              <a:buNone/>
              <a:defRPr sz="900"/>
            </a:lvl7pPr>
            <a:lvl8pPr marL="3197202" indent="0">
              <a:buNone/>
              <a:defRPr sz="900"/>
            </a:lvl8pPr>
            <a:lvl9pPr marL="3657600" indent="0">
              <a:buNone/>
              <a:defRPr sz="900"/>
            </a:lvl9pPr>
          </a:lstStyle>
          <a:p>
            <a:pPr lvl="0"/>
            <a:r>
              <a:t>Click to edit Master text style</a:t>
            </a:r>
          </a:p>
        </p:txBody>
      </p:sp>
      <p:sp>
        <p:nvSpPr>
          <p:cNvPr id="5" name="Date Placeholder 4"/>
          <p:cNvSpPr>
            <a:spLocks noGrp="1"/>
          </p:cNvSpPr>
          <p:nvPr>
            <p:ph type="dt" sz="half" idx="10"/>
          </p:nvPr>
        </p:nvSpPr>
        <p:spPr/>
        <p:txBody>
          <a:bodyPr/>
          <a:lstStyle/>
          <a:p>
            <a:fld id="{EB609921-B767-982C-9A20-5AC63D32BDC8}" type="datetimeFigureOut">
              <a:t>4/14/2022</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707B8D2-A760-101E-3056-E485D97532D0}"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320"/>
            <a:ext cx="8229600" cy="114329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597914"/>
            <a:ext cx="8229600" cy="450570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09360"/>
            <a:ext cx="2130552" cy="411480"/>
          </a:xfrm>
          <a:prstGeom prst="rect">
            <a:avLst/>
          </a:prstGeom>
        </p:spPr>
        <p:txBody>
          <a:bodyPr vert="horz" lIns="91440" tIns="45720" rIns="91440" bIns="45720" rtlCol="0" anchor="ctr"/>
          <a:lstStyle>
            <a:lvl1pPr algn="l">
              <a:defRPr sz="1200">
                <a:solidFill>
                  <a:schemeClr val="tx1">
                    <a:tint val="75000"/>
                  </a:schemeClr>
                </a:solidFill>
              </a:defRPr>
            </a:lvl1pPr>
          </a:lstStyle>
          <a:p>
            <a:fld id="{70647F91-6D1D-487A-93DD-6AB167742E74}" type="datetimeFigureOut">
              <a:rPr lang="en-US" smtClean="0"/>
              <a:t>4/14/2022</a:t>
            </a:fld>
            <a:endParaRPr lang="en-US"/>
          </a:p>
        </p:txBody>
      </p:sp>
      <p:sp>
        <p:nvSpPr>
          <p:cNvPr id="5" name="Footer Placeholder 4"/>
          <p:cNvSpPr>
            <a:spLocks noGrp="1"/>
          </p:cNvSpPr>
          <p:nvPr>
            <p:ph type="ftr" sz="quarter" idx="3"/>
          </p:nvPr>
        </p:nvSpPr>
        <p:spPr>
          <a:xfrm>
            <a:off x="3118104" y="6309360"/>
            <a:ext cx="2898648" cy="41148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47104" y="6309360"/>
            <a:ext cx="2139696" cy="411480"/>
          </a:xfrm>
          <a:prstGeom prst="rect">
            <a:avLst/>
          </a:prstGeom>
        </p:spPr>
        <p:txBody>
          <a:bodyPr vert="horz" lIns="91440" tIns="45720" rIns="91440" bIns="45720" rtlCol="0" anchor="ctr"/>
          <a:lstStyle>
            <a:lvl1pPr algn="r">
              <a:defRPr sz="1200">
                <a:solidFill>
                  <a:schemeClr val="tx1">
                    <a:tint val="75000"/>
                  </a:schemeClr>
                </a:solidFill>
              </a:defRPr>
            </a:lvl1pPr>
          </a:lstStyle>
          <a:p>
            <a:fld id="{B298140F-E0CD-4C7C-B2BC-248C8D938E0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chart" Target="../charts/chart7.xml"/></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chart" Target="../charts/chart8.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chart" Target="../charts/chart4.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chart" Target="../charts/chart5.xml"/></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chart" Target="../charts/char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7DB8DAC-4286-3A43-8BE0-681E7AFB8A1B}"/>
              </a:ext>
            </a:extLst>
          </p:cNvPr>
          <p:cNvSpPr/>
          <p:nvPr/>
        </p:nvSpPr>
        <p:spPr>
          <a:xfrm>
            <a:off x="5328592" y="0"/>
            <a:ext cx="3851920" cy="6858000"/>
          </a:xfrm>
          <a:prstGeom prst="rect">
            <a:avLst/>
          </a:prstGeom>
          <a:solidFill>
            <a:srgbClr val="9913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Line 2"/>
          <p:cNvSpPr/>
          <p:nvPr/>
        </p:nvSpPr>
        <p:spPr>
          <a:xfrm>
            <a:off x="675708" y="4321683"/>
            <a:ext cx="4042766" cy="0"/>
          </a:xfrm>
          <a:prstGeom prst="line">
            <a:avLst/>
          </a:prstGeom>
          <a:noFill/>
          <a:ln w="11430" cmpd="sng">
            <a:solidFill>
              <a:srgbClr val="001734"/>
            </a:solidFill>
            <a:prstDash val="solid"/>
          </a:ln>
        </p:spPr>
        <p:txBody>
          <a:bodyPr anchor="ctr">
            <a:spAutoFit/>
          </a:bodyPr>
          <a:lstStyle/>
          <a:p>
            <a:pPr algn="ctr"/>
            <a:endParaRPr lang="en-US"/>
          </a:p>
        </p:txBody>
      </p:sp>
      <p:sp>
        <p:nvSpPr>
          <p:cNvPr id="6" name="TextBox 6"/>
          <p:cNvSpPr txBox="1"/>
          <p:nvPr/>
        </p:nvSpPr>
        <p:spPr>
          <a:xfrm>
            <a:off x="280899" y="1196752"/>
            <a:ext cx="5054145" cy="1005840"/>
          </a:xfrm>
          <a:prstGeom prst="rect">
            <a:avLst/>
          </a:prstGeom>
          <a:noFill/>
          <a:ln>
            <a:noFill/>
          </a:ln>
        </p:spPr>
        <p:txBody>
          <a:bodyPr wrap="square" lIns="0" tIns="0" rIns="0" bIns="0" anchor="t"/>
          <a:lstStyle/>
          <a:p>
            <a:pPr>
              <a:lnSpc>
                <a:spcPts val="6819"/>
              </a:lnSpc>
              <a:defRPr lang="en-US"/>
            </a:pPr>
            <a:r>
              <a:rPr lang="en-US" sz="5400" b="1" dirty="0">
                <a:solidFill>
                  <a:srgbClr val="99142A"/>
                </a:solidFill>
                <a:latin typeface="MiloOT-Black" charset="77"/>
                <a:ea typeface="MiloOT-Black" charset="77"/>
                <a:cs typeface="MiloOT-Black" charset="77"/>
              </a:rPr>
              <a:t>Human Subjects Protection Program</a:t>
            </a:r>
            <a:endParaRPr sz="5400" b="1" dirty="0">
              <a:solidFill>
                <a:srgbClr val="99142A"/>
              </a:solidFill>
              <a:latin typeface="MiloOT-Black" charset="77"/>
              <a:ea typeface="MiloOT-Black" charset="77"/>
              <a:cs typeface="MiloOT-Black" charset="77"/>
            </a:endParaRPr>
          </a:p>
        </p:txBody>
      </p:sp>
      <p:sp>
        <p:nvSpPr>
          <p:cNvPr id="8" name="TextBox 8"/>
          <p:cNvSpPr txBox="1"/>
          <p:nvPr/>
        </p:nvSpPr>
        <p:spPr>
          <a:xfrm>
            <a:off x="675708" y="4434380"/>
            <a:ext cx="3536252" cy="1802929"/>
          </a:xfrm>
          <a:prstGeom prst="rect">
            <a:avLst/>
          </a:prstGeom>
          <a:noFill/>
          <a:ln>
            <a:noFill/>
          </a:ln>
        </p:spPr>
        <p:txBody>
          <a:bodyPr wrap="square" lIns="0" tIns="0" rIns="0" bIns="0" anchor="t"/>
          <a:lstStyle/>
          <a:p>
            <a:pPr>
              <a:lnSpc>
                <a:spcPts val="1800"/>
              </a:lnSpc>
              <a:spcAft>
                <a:spcPts val="300"/>
              </a:spcAft>
              <a:defRPr lang="en-US"/>
            </a:pPr>
            <a:r>
              <a:rPr lang="en-US" sz="1400" dirty="0">
                <a:solidFill>
                  <a:srgbClr val="001734"/>
                </a:solidFill>
                <a:ea typeface="MiloOT-Medi" charset="77"/>
                <a:cs typeface="MiloOT-Medi" charset="77"/>
              </a:rPr>
              <a:t>Christine Melton-Lopez, MS, CIP</a:t>
            </a:r>
            <a:endParaRPr sz="1400" dirty="0">
              <a:solidFill>
                <a:srgbClr val="001734"/>
              </a:solidFill>
              <a:ea typeface="MiloOT-Medi" charset="77"/>
              <a:cs typeface="MiloOT-Medi" charset="77"/>
            </a:endParaRPr>
          </a:p>
          <a:p>
            <a:pPr>
              <a:lnSpc>
                <a:spcPts val="1500"/>
              </a:lnSpc>
              <a:spcAft>
                <a:spcPts val="100"/>
              </a:spcAft>
              <a:defRPr lang="en-US"/>
            </a:pPr>
            <a:r>
              <a:rPr lang="en-US" sz="1400" dirty="0">
                <a:solidFill>
                  <a:srgbClr val="001734"/>
                </a:solidFill>
                <a:ea typeface="MiloOT" charset="77"/>
                <a:cs typeface="MiloOT" charset="77"/>
              </a:rPr>
              <a:t>Director </a:t>
            </a:r>
          </a:p>
          <a:p>
            <a:pPr>
              <a:lnSpc>
                <a:spcPts val="1500"/>
              </a:lnSpc>
              <a:spcAft>
                <a:spcPts val="100"/>
              </a:spcAft>
              <a:defRPr lang="en-US"/>
            </a:pPr>
            <a:endParaRPr lang="en-US" sz="1400" dirty="0">
              <a:solidFill>
                <a:srgbClr val="001734"/>
              </a:solidFill>
              <a:ea typeface="MiloOT" charset="77"/>
              <a:cs typeface="MiloOT" charset="77"/>
            </a:endParaRPr>
          </a:p>
          <a:p>
            <a:pPr>
              <a:lnSpc>
                <a:spcPts val="1500"/>
              </a:lnSpc>
              <a:spcAft>
                <a:spcPts val="100"/>
              </a:spcAft>
              <a:defRPr lang="en-US"/>
            </a:pPr>
            <a:r>
              <a:rPr lang="en-US" sz="1400" dirty="0">
                <a:solidFill>
                  <a:srgbClr val="001734"/>
                </a:solidFill>
                <a:ea typeface="MiloOT" charset="77"/>
                <a:cs typeface="MiloOT" charset="77"/>
              </a:rPr>
              <a:t>Courtney Hammel, MS, CIP</a:t>
            </a:r>
          </a:p>
          <a:p>
            <a:pPr>
              <a:lnSpc>
                <a:spcPts val="1500"/>
              </a:lnSpc>
              <a:spcAft>
                <a:spcPts val="100"/>
              </a:spcAft>
              <a:defRPr lang="en-US"/>
            </a:pPr>
            <a:r>
              <a:rPr lang="en-US" sz="1400" dirty="0">
                <a:solidFill>
                  <a:srgbClr val="001734"/>
                </a:solidFill>
                <a:ea typeface="MiloOT" charset="77"/>
                <a:cs typeface="MiloOT" charset="77"/>
              </a:rPr>
              <a:t>Assistant Director </a:t>
            </a:r>
            <a:endParaRPr sz="1400" dirty="0">
              <a:solidFill>
                <a:srgbClr val="001734"/>
              </a:solidFill>
              <a:ea typeface="MiloOT" charset="77"/>
              <a:cs typeface="MiloOT" charset="77"/>
            </a:endParaRPr>
          </a:p>
        </p:txBody>
      </p:sp>
      <p:pic>
        <p:nvPicPr>
          <p:cNvPr id="10" name="Picture 9">
            <a:extLst>
              <a:ext uri="{FF2B5EF4-FFF2-40B4-BE49-F238E27FC236}">
                <a16:creationId xmlns:a16="http://schemas.microsoft.com/office/drawing/2014/main" id="{2BDE07C7-CE04-AF4D-BF15-86E6C865DBCC}"/>
              </a:ext>
            </a:extLst>
          </p:cNvPr>
          <p:cNvPicPr>
            <a:picLocks noChangeAspect="1"/>
          </p:cNvPicPr>
          <p:nvPr/>
        </p:nvPicPr>
        <p:blipFill>
          <a:blip r:embed="rId2"/>
          <a:stretch>
            <a:fillRect/>
          </a:stretch>
        </p:blipFill>
        <p:spPr>
          <a:xfrm>
            <a:off x="7254552" y="6165304"/>
            <a:ext cx="1666528" cy="40505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p:nvPr/>
        </p:nvSpPr>
        <p:spPr>
          <a:xfrm>
            <a:off x="526368" y="332656"/>
            <a:ext cx="8091264" cy="855254"/>
          </a:xfrm>
          <a:prstGeom prst="rect">
            <a:avLst/>
          </a:prstGeom>
          <a:noFill/>
          <a:ln>
            <a:noFill/>
          </a:ln>
        </p:spPr>
        <p:txBody>
          <a:bodyPr wrap="square" lIns="0" tIns="0" rIns="0" bIns="0" anchor="t"/>
          <a:lstStyle/>
          <a:p>
            <a:pPr>
              <a:lnSpc>
                <a:spcPts val="5000"/>
              </a:lnSpc>
              <a:spcAft>
                <a:spcPts val="2700"/>
              </a:spcAft>
              <a:defRPr lang="en-US"/>
            </a:pPr>
            <a:r>
              <a:rPr lang="en-US" sz="3200" dirty="0">
                <a:solidFill>
                  <a:srgbClr val="9F1428"/>
                </a:solidFill>
                <a:latin typeface="MiloOT-Xbold" charset="77"/>
                <a:ea typeface="MiloOT-Xbold" charset="77"/>
                <a:cs typeface="MiloOT-Xbold" charset="77"/>
              </a:rPr>
              <a:t>Historical Full Committee Workload</a:t>
            </a:r>
          </a:p>
        </p:txBody>
      </p:sp>
      <p:pic>
        <p:nvPicPr>
          <p:cNvPr id="5" name="Picture 4">
            <a:extLst>
              <a:ext uri="{FF2B5EF4-FFF2-40B4-BE49-F238E27FC236}">
                <a16:creationId xmlns:a16="http://schemas.microsoft.com/office/drawing/2014/main" id="{DBD0FA34-B512-CF48-B784-9E3B74978190}"/>
              </a:ext>
            </a:extLst>
          </p:cNvPr>
          <p:cNvPicPr>
            <a:picLocks noChangeAspect="1"/>
          </p:cNvPicPr>
          <p:nvPr/>
        </p:nvPicPr>
        <p:blipFill>
          <a:blip r:embed="rId3"/>
          <a:stretch>
            <a:fillRect/>
          </a:stretch>
        </p:blipFill>
        <p:spPr>
          <a:xfrm>
            <a:off x="7380312" y="6401880"/>
            <a:ext cx="1396752" cy="339488"/>
          </a:xfrm>
          <a:prstGeom prst="rect">
            <a:avLst/>
          </a:prstGeom>
        </p:spPr>
      </p:pic>
      <p:sp>
        <p:nvSpPr>
          <p:cNvPr id="7" name="Text Placeholder 2">
            <a:extLst>
              <a:ext uri="{FF2B5EF4-FFF2-40B4-BE49-F238E27FC236}">
                <a16:creationId xmlns:a16="http://schemas.microsoft.com/office/drawing/2014/main" id="{C76B4EAE-2499-494E-9BD6-D2D3BD1AFF99}"/>
              </a:ext>
            </a:extLst>
          </p:cNvPr>
          <p:cNvSpPr txBox="1">
            <a:spLocks/>
          </p:cNvSpPr>
          <p:nvPr/>
        </p:nvSpPr>
        <p:spPr>
          <a:xfrm>
            <a:off x="1115616" y="5428586"/>
            <a:ext cx="6624736" cy="855254"/>
          </a:xfrm>
          <a:prstGeom prst="rect">
            <a:avLst/>
          </a:prstGeom>
          <a:extLst>
            <a:ext uri="{C572A759-6A51-4108-AA02-DFA0A04FC94B}">
              <ma14:wrappingTextBoxFlag xmlns="" xmlns:ma14="http://schemas.microsoft.com/office/mac/drawingml/2011/main" val="1"/>
            </a:ext>
          </a:extLst>
        </p:spPr>
        <p:txBody>
          <a:bodyPr/>
          <a:lstStyle>
            <a:lvl1pPr marL="617219" marR="0" indent="-617219" algn="l" defTabSz="822960" rtl="0" eaLnBrk="1" latinLnBrk="0" hangingPunct="1">
              <a:lnSpc>
                <a:spcPct val="100000"/>
              </a:lnSpc>
              <a:spcBef>
                <a:spcPts val="1300"/>
              </a:spcBef>
              <a:spcAft>
                <a:spcPts val="0"/>
              </a:spcAft>
              <a:buClrTx/>
              <a:buSzPct val="100000"/>
              <a:buFont typeface="Helvetica"/>
              <a:buChar char="•"/>
              <a:tabLst/>
              <a:defRPr sz="5800" b="0" i="0" u="none" strike="noStrike" cap="none" spc="0" baseline="0">
                <a:ln>
                  <a:noFill/>
                </a:ln>
                <a:solidFill>
                  <a:srgbClr val="000000"/>
                </a:solidFill>
                <a:uFillTx/>
                <a:latin typeface="+mj-lt"/>
                <a:ea typeface="+mj-ea"/>
                <a:cs typeface="+mj-cs"/>
                <a:sym typeface="Calibri"/>
              </a:defRPr>
            </a:lvl1pPr>
            <a:lvl2pPr marL="1419605" marR="0" indent="-596645" algn="l" defTabSz="822960" rtl="0" eaLnBrk="1" latinLnBrk="0" hangingPunct="1">
              <a:lnSpc>
                <a:spcPct val="100000"/>
              </a:lnSpc>
              <a:spcBef>
                <a:spcPts val="1300"/>
              </a:spcBef>
              <a:spcAft>
                <a:spcPts val="0"/>
              </a:spcAft>
              <a:buClrTx/>
              <a:buSzPct val="100000"/>
              <a:buFont typeface="Helvetica"/>
              <a:buChar char="–"/>
              <a:tabLst/>
              <a:defRPr sz="5800" b="0" i="0" u="none" strike="noStrike" cap="none" spc="0" baseline="0">
                <a:ln>
                  <a:noFill/>
                </a:ln>
                <a:solidFill>
                  <a:srgbClr val="000000"/>
                </a:solidFill>
                <a:uFillTx/>
                <a:latin typeface="+mj-lt"/>
                <a:ea typeface="+mj-ea"/>
                <a:cs typeface="+mj-cs"/>
                <a:sym typeface="Calibri"/>
              </a:defRPr>
            </a:lvl2pPr>
            <a:lvl3pPr marL="2200939" marR="0" indent="-555019" algn="l" defTabSz="822960" rtl="0" eaLnBrk="1" latinLnBrk="0" hangingPunct="1">
              <a:lnSpc>
                <a:spcPct val="100000"/>
              </a:lnSpc>
              <a:spcBef>
                <a:spcPts val="1300"/>
              </a:spcBef>
              <a:spcAft>
                <a:spcPts val="0"/>
              </a:spcAft>
              <a:buClrTx/>
              <a:buSzPct val="100000"/>
              <a:buFont typeface="Helvetica"/>
              <a:buChar char="•"/>
              <a:tabLst/>
              <a:defRPr sz="5800" b="0" i="0" u="none" strike="noStrike" cap="none" spc="0" baseline="0">
                <a:ln>
                  <a:noFill/>
                </a:ln>
                <a:solidFill>
                  <a:srgbClr val="000000"/>
                </a:solidFill>
                <a:uFillTx/>
                <a:latin typeface="+mj-lt"/>
                <a:ea typeface="+mj-ea"/>
                <a:cs typeface="+mj-cs"/>
                <a:sym typeface="Calibri"/>
              </a:defRPr>
            </a:lvl3pPr>
            <a:lvl4pPr marL="3131820" marR="0" indent="-662940" algn="l" defTabSz="822960" rtl="0" eaLnBrk="1" latinLnBrk="0" hangingPunct="1">
              <a:lnSpc>
                <a:spcPct val="100000"/>
              </a:lnSpc>
              <a:spcBef>
                <a:spcPts val="1300"/>
              </a:spcBef>
              <a:spcAft>
                <a:spcPts val="0"/>
              </a:spcAft>
              <a:buClrTx/>
              <a:buSzPct val="100000"/>
              <a:buFont typeface="Helvetica"/>
              <a:buChar char="–"/>
              <a:tabLst/>
              <a:defRPr sz="5800" b="0" i="0" u="none" strike="noStrike" cap="none" spc="0" baseline="0">
                <a:ln>
                  <a:noFill/>
                </a:ln>
                <a:solidFill>
                  <a:srgbClr val="000000"/>
                </a:solidFill>
                <a:uFillTx/>
                <a:latin typeface="+mj-lt"/>
                <a:ea typeface="+mj-ea"/>
                <a:cs typeface="+mj-cs"/>
                <a:sym typeface="Calibri"/>
              </a:defRPr>
            </a:lvl4pPr>
            <a:lvl5pPr marL="3954779" marR="0" indent="-662939" algn="l" defTabSz="822960" rtl="0" eaLnBrk="1" latinLnBrk="0" hangingPunct="1">
              <a:lnSpc>
                <a:spcPct val="100000"/>
              </a:lnSpc>
              <a:spcBef>
                <a:spcPts val="1300"/>
              </a:spcBef>
              <a:spcAft>
                <a:spcPts val="0"/>
              </a:spcAft>
              <a:buClrTx/>
              <a:buSzPct val="100000"/>
              <a:buFont typeface="Helvetica"/>
              <a:buChar char="»"/>
              <a:tabLst/>
              <a:defRPr sz="5800" b="0" i="0" u="none" strike="noStrike" cap="none" spc="0" baseline="0">
                <a:ln>
                  <a:noFill/>
                </a:ln>
                <a:solidFill>
                  <a:srgbClr val="000000"/>
                </a:solidFill>
                <a:uFillTx/>
                <a:latin typeface="+mj-lt"/>
                <a:ea typeface="+mj-ea"/>
                <a:cs typeface="+mj-cs"/>
                <a:sym typeface="Calibri"/>
              </a:defRPr>
            </a:lvl5pPr>
            <a:lvl6pPr marL="4777739" marR="0" indent="-662939" algn="l" defTabSz="822960" rtl="0" eaLnBrk="1" latinLnBrk="0" hangingPunct="1">
              <a:lnSpc>
                <a:spcPct val="100000"/>
              </a:lnSpc>
              <a:spcBef>
                <a:spcPts val="1300"/>
              </a:spcBef>
              <a:spcAft>
                <a:spcPts val="0"/>
              </a:spcAft>
              <a:buClrTx/>
              <a:buSzPct val="100000"/>
              <a:buFont typeface="Helvetica"/>
              <a:buChar char="•"/>
              <a:tabLst/>
              <a:defRPr sz="5800" b="0" i="0" u="none" strike="noStrike" cap="none" spc="0" baseline="0">
                <a:ln>
                  <a:noFill/>
                </a:ln>
                <a:solidFill>
                  <a:srgbClr val="000000"/>
                </a:solidFill>
                <a:uFillTx/>
                <a:latin typeface="+mj-lt"/>
                <a:ea typeface="+mj-ea"/>
                <a:cs typeface="+mj-cs"/>
                <a:sym typeface="Calibri"/>
              </a:defRPr>
            </a:lvl6pPr>
            <a:lvl7pPr marL="5600700" marR="0" indent="-662939" algn="l" defTabSz="822960" rtl="0" eaLnBrk="1" latinLnBrk="0" hangingPunct="1">
              <a:lnSpc>
                <a:spcPct val="100000"/>
              </a:lnSpc>
              <a:spcBef>
                <a:spcPts val="1300"/>
              </a:spcBef>
              <a:spcAft>
                <a:spcPts val="0"/>
              </a:spcAft>
              <a:buClrTx/>
              <a:buSzPct val="100000"/>
              <a:buFont typeface="Helvetica"/>
              <a:buChar char="•"/>
              <a:tabLst/>
              <a:defRPr sz="5800" b="0" i="0" u="none" strike="noStrike" cap="none" spc="0" baseline="0">
                <a:ln>
                  <a:noFill/>
                </a:ln>
                <a:solidFill>
                  <a:srgbClr val="000000"/>
                </a:solidFill>
                <a:uFillTx/>
                <a:latin typeface="+mj-lt"/>
                <a:ea typeface="+mj-ea"/>
                <a:cs typeface="+mj-cs"/>
                <a:sym typeface="Calibri"/>
              </a:defRPr>
            </a:lvl7pPr>
            <a:lvl8pPr marL="6423659" marR="0" indent="-662939" algn="l" defTabSz="822960" rtl="0" eaLnBrk="1" latinLnBrk="0" hangingPunct="1">
              <a:lnSpc>
                <a:spcPct val="100000"/>
              </a:lnSpc>
              <a:spcBef>
                <a:spcPts val="1300"/>
              </a:spcBef>
              <a:spcAft>
                <a:spcPts val="0"/>
              </a:spcAft>
              <a:buClrTx/>
              <a:buSzPct val="100000"/>
              <a:buFont typeface="Helvetica"/>
              <a:buChar char="•"/>
              <a:tabLst/>
              <a:defRPr sz="5800" b="0" i="0" u="none" strike="noStrike" cap="none" spc="0" baseline="0">
                <a:ln>
                  <a:noFill/>
                </a:ln>
                <a:solidFill>
                  <a:srgbClr val="000000"/>
                </a:solidFill>
                <a:uFillTx/>
                <a:latin typeface="+mj-lt"/>
                <a:ea typeface="+mj-ea"/>
                <a:cs typeface="+mj-cs"/>
                <a:sym typeface="Calibri"/>
              </a:defRPr>
            </a:lvl8pPr>
            <a:lvl9pPr marL="7246619" marR="0" indent="-662940" algn="l" defTabSz="822960" rtl="0" eaLnBrk="1" latinLnBrk="0" hangingPunct="1">
              <a:lnSpc>
                <a:spcPct val="100000"/>
              </a:lnSpc>
              <a:spcBef>
                <a:spcPts val="1300"/>
              </a:spcBef>
              <a:spcAft>
                <a:spcPts val="0"/>
              </a:spcAft>
              <a:buClrTx/>
              <a:buSzPct val="100000"/>
              <a:buFont typeface="Helvetica"/>
              <a:buChar char="•"/>
              <a:tabLst/>
              <a:defRPr sz="5800" b="0" i="0" u="none" strike="noStrike" cap="none" spc="0" baseline="0">
                <a:ln>
                  <a:noFill/>
                </a:ln>
                <a:solidFill>
                  <a:srgbClr val="000000"/>
                </a:solidFill>
                <a:uFillTx/>
                <a:latin typeface="+mj-lt"/>
                <a:ea typeface="+mj-ea"/>
                <a:cs typeface="+mj-cs"/>
                <a:sym typeface="Calibri"/>
              </a:defRPr>
            </a:lvl9pPr>
          </a:lstStyle>
          <a:p>
            <a:pPr marL="0" indent="0" algn="just">
              <a:buFont typeface="Helvetica"/>
              <a:buNone/>
            </a:pPr>
            <a:r>
              <a:rPr lang="en-US" sz="1400" kern="0" dirty="0">
                <a:cs typeface="Calibri"/>
              </a:rPr>
              <a:t>We have seen a 14% increase in Full Committee submission workload from 2020 – 2021. This is indicative that the UA is continuing to expand in human subjects research, especially in biomedical research.</a:t>
            </a:r>
          </a:p>
        </p:txBody>
      </p:sp>
      <p:graphicFrame>
        <p:nvGraphicFramePr>
          <p:cNvPr id="8" name="Chart 7">
            <a:extLst>
              <a:ext uri="{FF2B5EF4-FFF2-40B4-BE49-F238E27FC236}">
                <a16:creationId xmlns:a16="http://schemas.microsoft.com/office/drawing/2014/main" id="{7BE56266-C24E-4C0C-9840-3398AAE15CDC}"/>
              </a:ext>
            </a:extLst>
          </p:cNvPr>
          <p:cNvGraphicFramePr/>
          <p:nvPr>
            <p:extLst>
              <p:ext uri="{D42A27DB-BD31-4B8C-83A1-F6EECF244321}">
                <p14:modId xmlns:p14="http://schemas.microsoft.com/office/powerpoint/2010/main" val="2759429930"/>
              </p:ext>
            </p:extLst>
          </p:nvPr>
        </p:nvGraphicFramePr>
        <p:xfrm>
          <a:off x="1524000" y="1241440"/>
          <a:ext cx="6096000" cy="4064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913398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467544" y="256610"/>
            <a:ext cx="7856468" cy="720080"/>
          </a:xfrm>
          <a:prstGeom prst="rect">
            <a:avLst/>
          </a:prstGeom>
          <a:noFill/>
          <a:ln>
            <a:noFill/>
          </a:ln>
        </p:spPr>
        <p:txBody>
          <a:bodyPr wrap="square" lIns="0" tIns="0" rIns="0" bIns="0" anchor="t"/>
          <a:lstStyle/>
          <a:p>
            <a:pPr>
              <a:lnSpc>
                <a:spcPts val="4500"/>
              </a:lnSpc>
              <a:spcAft>
                <a:spcPts val="1400"/>
              </a:spcAft>
              <a:defRPr lang="en-US"/>
            </a:pPr>
            <a:r>
              <a:rPr lang="en-US" sz="3200" dirty="0">
                <a:solidFill>
                  <a:srgbClr val="99142A"/>
                </a:solidFill>
                <a:latin typeface="MiloOT-Bold" charset="77"/>
                <a:ea typeface="MiloOT-Bold" charset="77"/>
                <a:cs typeface="MiloOT-Bold" charset="77"/>
              </a:rPr>
              <a:t>IRB Education and Outreach </a:t>
            </a:r>
          </a:p>
          <a:p>
            <a:endParaRPr lang="en-US" sz="2000" dirty="0">
              <a:solidFill>
                <a:schemeClr val="tx2"/>
              </a:solidFill>
            </a:endParaRPr>
          </a:p>
          <a:p>
            <a:pPr defTabSz="822960" hangingPunct="0"/>
            <a:endParaRPr lang="en-US" sz="2000" b="1" dirty="0">
              <a:solidFill>
                <a:schemeClr val="tx2"/>
              </a:solidFill>
              <a:sym typeface="MiloOT-Xbold"/>
            </a:endParaRPr>
          </a:p>
        </p:txBody>
      </p:sp>
      <p:pic>
        <p:nvPicPr>
          <p:cNvPr id="6" name="Picture 5">
            <a:extLst>
              <a:ext uri="{FF2B5EF4-FFF2-40B4-BE49-F238E27FC236}">
                <a16:creationId xmlns:a16="http://schemas.microsoft.com/office/drawing/2014/main" id="{3791DBD3-4089-B047-B043-0FFFA8C36E6D}"/>
              </a:ext>
            </a:extLst>
          </p:cNvPr>
          <p:cNvPicPr>
            <a:picLocks noChangeAspect="1"/>
          </p:cNvPicPr>
          <p:nvPr/>
        </p:nvPicPr>
        <p:blipFill>
          <a:blip r:embed="rId3"/>
          <a:stretch>
            <a:fillRect/>
          </a:stretch>
        </p:blipFill>
        <p:spPr>
          <a:xfrm>
            <a:off x="7380312" y="6329872"/>
            <a:ext cx="1396752" cy="339488"/>
          </a:xfrm>
          <a:prstGeom prst="rect">
            <a:avLst/>
          </a:prstGeom>
        </p:spPr>
      </p:pic>
      <p:sp>
        <p:nvSpPr>
          <p:cNvPr id="2" name="TextBox 1">
            <a:extLst>
              <a:ext uri="{FF2B5EF4-FFF2-40B4-BE49-F238E27FC236}">
                <a16:creationId xmlns:a16="http://schemas.microsoft.com/office/drawing/2014/main" id="{C82644E3-1903-4FEC-B06A-6A170497797D}"/>
              </a:ext>
            </a:extLst>
          </p:cNvPr>
          <p:cNvSpPr txBox="1"/>
          <p:nvPr/>
        </p:nvSpPr>
        <p:spPr>
          <a:xfrm>
            <a:off x="5948103" y="1216313"/>
            <a:ext cx="3195897" cy="3416320"/>
          </a:xfrm>
          <a:prstGeom prst="rect">
            <a:avLst/>
          </a:prstGeom>
          <a:noFill/>
        </p:spPr>
        <p:txBody>
          <a:bodyPr wrap="square" rtlCol="0">
            <a:spAutoFit/>
          </a:bodyPr>
          <a:lstStyle/>
          <a:p>
            <a:pPr marL="285750" indent="-285750">
              <a:buFont typeface="Wingdings" panose="05000000000000000000" pitchFamily="2" charset="2"/>
              <a:buChar char="Ø"/>
            </a:pPr>
            <a:r>
              <a:rPr lang="en-US" u="sng" dirty="0">
                <a:solidFill>
                  <a:schemeClr val="tx2">
                    <a:lumMod val="50000"/>
                  </a:schemeClr>
                </a:solidFill>
                <a:latin typeface="Calibri" panose="020F0502020204030204" pitchFamily="34" charset="0"/>
                <a:cs typeface="Calibri" panose="020F0502020204030204" pitchFamily="34" charset="0"/>
              </a:rPr>
              <a:t>Consultations</a:t>
            </a:r>
            <a:r>
              <a:rPr lang="en-US" dirty="0">
                <a:solidFill>
                  <a:schemeClr val="tx2">
                    <a:lumMod val="50000"/>
                  </a:schemeClr>
                </a:solidFill>
                <a:latin typeface="Calibri" panose="020F0502020204030204" pitchFamily="34" charset="0"/>
                <a:cs typeface="Calibri" panose="020F0502020204030204" pitchFamily="34" charset="0"/>
              </a:rPr>
              <a:t>: one-on-one meetings between the HSPP staff and researchers. </a:t>
            </a:r>
          </a:p>
          <a:p>
            <a:pPr marL="285750" indent="-285750">
              <a:buFont typeface="Wingdings" panose="05000000000000000000" pitchFamily="2" charset="2"/>
              <a:buChar char="Ø"/>
            </a:pPr>
            <a:r>
              <a:rPr lang="en-US" u="sng" dirty="0">
                <a:solidFill>
                  <a:schemeClr val="tx2">
                    <a:lumMod val="50000"/>
                  </a:schemeClr>
                </a:solidFill>
                <a:latin typeface="Calibri" panose="020F0502020204030204" pitchFamily="34" charset="0"/>
                <a:cs typeface="Calibri" panose="020F0502020204030204" pitchFamily="34" charset="0"/>
              </a:rPr>
              <a:t>Presentations</a:t>
            </a:r>
            <a:r>
              <a:rPr lang="en-US" dirty="0">
                <a:solidFill>
                  <a:schemeClr val="tx2">
                    <a:lumMod val="50000"/>
                  </a:schemeClr>
                </a:solidFill>
                <a:latin typeface="Calibri" panose="020F0502020204030204" pitchFamily="34" charset="0"/>
                <a:cs typeface="Calibri" panose="020F0502020204030204" pitchFamily="34" charset="0"/>
              </a:rPr>
              <a:t>: HSPP staff present on IRB topics.</a:t>
            </a:r>
          </a:p>
          <a:p>
            <a:pPr marL="285750" indent="-285750">
              <a:buFont typeface="Wingdings" panose="05000000000000000000" pitchFamily="2" charset="2"/>
              <a:buChar char="Ø"/>
            </a:pPr>
            <a:r>
              <a:rPr lang="en-US" u="sng" dirty="0">
                <a:solidFill>
                  <a:schemeClr val="tx2">
                    <a:lumMod val="50000"/>
                  </a:schemeClr>
                </a:solidFill>
                <a:latin typeface="Calibri" panose="020F0502020204030204" pitchFamily="34" charset="0"/>
                <a:cs typeface="Calibri" panose="020F0502020204030204" pitchFamily="34" charset="0"/>
              </a:rPr>
              <a:t>Office Hours</a:t>
            </a:r>
            <a:r>
              <a:rPr lang="en-US" dirty="0">
                <a:solidFill>
                  <a:schemeClr val="tx2">
                    <a:lumMod val="50000"/>
                  </a:schemeClr>
                </a:solidFill>
                <a:latin typeface="Calibri" panose="020F0502020204030204" pitchFamily="34" charset="0"/>
                <a:cs typeface="Calibri" panose="020F0502020204030204" pitchFamily="34" charset="0"/>
              </a:rPr>
              <a:t>: open hours for researchers to bring any IRB related questions to HSPP staff. </a:t>
            </a:r>
          </a:p>
          <a:p>
            <a:pPr marL="285750" indent="-285750">
              <a:buFont typeface="Wingdings" panose="05000000000000000000" pitchFamily="2" charset="2"/>
              <a:buChar char="Ø"/>
            </a:pPr>
            <a:r>
              <a:rPr lang="en-US" u="sng" dirty="0" err="1">
                <a:solidFill>
                  <a:schemeClr val="tx2">
                    <a:lumMod val="50000"/>
                  </a:schemeClr>
                </a:solidFill>
                <a:latin typeface="Calibri" panose="020F0502020204030204" pitchFamily="34" charset="0"/>
                <a:cs typeface="Calibri" panose="020F0502020204030204" pitchFamily="34" charset="0"/>
              </a:rPr>
              <a:t>eIRB</a:t>
            </a:r>
            <a:r>
              <a:rPr lang="en-US" u="sng" dirty="0">
                <a:solidFill>
                  <a:schemeClr val="tx2">
                    <a:lumMod val="50000"/>
                  </a:schemeClr>
                </a:solidFill>
                <a:latin typeface="Calibri" panose="020F0502020204030204" pitchFamily="34" charset="0"/>
                <a:cs typeface="Calibri" panose="020F0502020204030204" pitchFamily="34" charset="0"/>
              </a:rPr>
              <a:t> Trainings</a:t>
            </a:r>
            <a:r>
              <a:rPr lang="en-US" dirty="0">
                <a:solidFill>
                  <a:schemeClr val="tx2">
                    <a:lumMod val="50000"/>
                  </a:schemeClr>
                </a:solidFill>
                <a:latin typeface="Calibri" panose="020F0502020204030204" pitchFamily="34" charset="0"/>
                <a:cs typeface="Calibri" panose="020F0502020204030204" pitchFamily="34" charset="0"/>
              </a:rPr>
              <a:t>: combination of </a:t>
            </a:r>
            <a:r>
              <a:rPr lang="en-US" dirty="0" err="1">
                <a:solidFill>
                  <a:schemeClr val="tx2">
                    <a:lumMod val="50000"/>
                  </a:schemeClr>
                </a:solidFill>
                <a:latin typeface="Calibri" panose="020F0502020204030204" pitchFamily="34" charset="0"/>
                <a:cs typeface="Calibri" panose="020F0502020204030204" pitchFamily="34" charset="0"/>
              </a:rPr>
              <a:t>eIRB</a:t>
            </a:r>
            <a:r>
              <a:rPr lang="en-US" dirty="0">
                <a:solidFill>
                  <a:schemeClr val="tx2">
                    <a:lumMod val="50000"/>
                  </a:schemeClr>
                </a:solidFill>
                <a:latin typeface="Calibri" panose="020F0502020204030204" pitchFamily="34" charset="0"/>
                <a:cs typeface="Calibri" panose="020F0502020204030204" pitchFamily="34" charset="0"/>
              </a:rPr>
              <a:t> demos and office hours.</a:t>
            </a:r>
          </a:p>
        </p:txBody>
      </p:sp>
      <p:sp>
        <p:nvSpPr>
          <p:cNvPr id="9" name="TextBox 8">
            <a:extLst>
              <a:ext uri="{FF2B5EF4-FFF2-40B4-BE49-F238E27FC236}">
                <a16:creationId xmlns:a16="http://schemas.microsoft.com/office/drawing/2014/main" id="{009D4944-2D6F-4152-BBFA-4DC7F7CE0941}"/>
              </a:ext>
            </a:extLst>
          </p:cNvPr>
          <p:cNvSpPr txBox="1"/>
          <p:nvPr/>
        </p:nvSpPr>
        <p:spPr>
          <a:xfrm>
            <a:off x="187463" y="5129543"/>
            <a:ext cx="7192849" cy="1200329"/>
          </a:xfrm>
          <a:prstGeom prst="rect">
            <a:avLst/>
          </a:prstGeom>
          <a:noFill/>
        </p:spPr>
        <p:txBody>
          <a:bodyPr wrap="square" rtlCol="0">
            <a:spAutoFit/>
          </a:bodyPr>
          <a:lstStyle/>
          <a:p>
            <a:pPr marL="285750" indent="-285750">
              <a:buFont typeface="Wingdings" panose="05000000000000000000" pitchFamily="2" charset="2"/>
              <a:buChar char="Ø"/>
            </a:pPr>
            <a:r>
              <a:rPr lang="en-US" dirty="0">
                <a:solidFill>
                  <a:schemeClr val="tx2">
                    <a:lumMod val="50000"/>
                  </a:schemeClr>
                </a:solidFill>
                <a:latin typeface="Calibri" panose="020F0502020204030204" pitchFamily="34" charset="0"/>
                <a:cs typeface="Calibri" panose="020F0502020204030204" pitchFamily="34" charset="0"/>
              </a:rPr>
              <a:t>369 hours were spent on education and outreach in 2021 compared to 298 hours in 2020. Education increased 24% between 2020 and 2021. </a:t>
            </a:r>
          </a:p>
          <a:p>
            <a:pPr marL="285750" indent="-285750">
              <a:buFont typeface="Wingdings" panose="05000000000000000000" pitchFamily="2" charset="2"/>
              <a:buChar char="Ø"/>
            </a:pPr>
            <a:r>
              <a:rPr lang="en-US" dirty="0">
                <a:solidFill>
                  <a:schemeClr val="tx2">
                    <a:lumMod val="50000"/>
                  </a:schemeClr>
                </a:solidFill>
                <a:latin typeface="Calibri" panose="020F0502020204030204" pitchFamily="34" charset="0"/>
                <a:cs typeface="Calibri" panose="020F0502020204030204" pitchFamily="34" charset="0"/>
              </a:rPr>
              <a:t>44 hours were spent on </a:t>
            </a:r>
            <a:r>
              <a:rPr lang="en-US" dirty="0" err="1">
                <a:solidFill>
                  <a:schemeClr val="tx2">
                    <a:lumMod val="50000"/>
                  </a:schemeClr>
                </a:solidFill>
                <a:latin typeface="Calibri" panose="020F0502020204030204" pitchFamily="34" charset="0"/>
                <a:cs typeface="Calibri" panose="020F0502020204030204" pitchFamily="34" charset="0"/>
              </a:rPr>
              <a:t>eIRB</a:t>
            </a:r>
            <a:r>
              <a:rPr lang="en-US" dirty="0">
                <a:solidFill>
                  <a:schemeClr val="tx2">
                    <a:lumMod val="50000"/>
                  </a:schemeClr>
                </a:solidFill>
                <a:latin typeface="Calibri" panose="020F0502020204030204" pitchFamily="34" charset="0"/>
                <a:cs typeface="Calibri" panose="020F0502020204030204" pitchFamily="34" charset="0"/>
              </a:rPr>
              <a:t> campus training (i.e., demos and office hours) in Q3 and Q4. </a:t>
            </a:r>
          </a:p>
        </p:txBody>
      </p:sp>
      <p:graphicFrame>
        <p:nvGraphicFramePr>
          <p:cNvPr id="8" name="Chart 7">
            <a:extLst>
              <a:ext uri="{FF2B5EF4-FFF2-40B4-BE49-F238E27FC236}">
                <a16:creationId xmlns:a16="http://schemas.microsoft.com/office/drawing/2014/main" id="{CC2508EF-D165-415B-B02D-2C495A00A62A}"/>
              </a:ext>
            </a:extLst>
          </p:cNvPr>
          <p:cNvGraphicFramePr/>
          <p:nvPr>
            <p:extLst>
              <p:ext uri="{D42A27DB-BD31-4B8C-83A1-F6EECF244321}">
                <p14:modId xmlns:p14="http://schemas.microsoft.com/office/powerpoint/2010/main" val="2095391654"/>
              </p:ext>
            </p:extLst>
          </p:nvPr>
        </p:nvGraphicFramePr>
        <p:xfrm>
          <a:off x="187463" y="1052736"/>
          <a:ext cx="5760640" cy="3743474"/>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539552" y="286001"/>
            <a:ext cx="7886700" cy="834854"/>
          </a:xfrm>
          <a:prstGeom prst="rect">
            <a:avLst/>
          </a:prstGeom>
        </p:spPr>
        <p:txBody>
          <a:bodyPr vert="horz" lIns="91440" tIns="45720" rIns="91440" bIns="45720" rtlCol="0" anchor="ctr">
            <a:normAutofit/>
          </a:bodyPr>
          <a:lstStyle/>
          <a:p>
            <a:pPr defTabSz="914400">
              <a:lnSpc>
                <a:spcPct val="90000"/>
              </a:lnSpc>
              <a:spcBef>
                <a:spcPct val="0"/>
              </a:spcBef>
              <a:spcAft>
                <a:spcPts val="1700"/>
              </a:spcAft>
              <a:defRPr lang="en-US"/>
            </a:pPr>
            <a:r>
              <a:rPr lang="en-US" sz="3200" dirty="0">
                <a:solidFill>
                  <a:srgbClr val="99142A"/>
                </a:solidFill>
                <a:latin typeface="MiloOT-Bold" charset="77"/>
              </a:rPr>
              <a:t>2022 Goals</a:t>
            </a:r>
          </a:p>
        </p:txBody>
      </p:sp>
      <p:sp>
        <p:nvSpPr>
          <p:cNvPr id="7" name="TextBox 6">
            <a:extLst>
              <a:ext uri="{FF2B5EF4-FFF2-40B4-BE49-F238E27FC236}">
                <a16:creationId xmlns:a16="http://schemas.microsoft.com/office/drawing/2014/main" id="{59A36EAE-74EC-46D6-B786-D610B5ECD7C0}"/>
              </a:ext>
            </a:extLst>
          </p:cNvPr>
          <p:cNvSpPr txBox="1"/>
          <p:nvPr/>
        </p:nvSpPr>
        <p:spPr>
          <a:xfrm>
            <a:off x="558106" y="1196752"/>
            <a:ext cx="7886700" cy="4953663"/>
          </a:xfrm>
          <a:prstGeom prst="rect">
            <a:avLst/>
          </a:prstGeom>
        </p:spPr>
        <p:txBody>
          <a:bodyPr rot="0" spcFirstLastPara="1" vertOverflow="overflow" horzOverflow="overflow" vert="horz" lIns="91440" tIns="45720" rIns="91440" bIns="45720" numCol="1" spcCol="38100" rtlCol="0">
            <a:normAutofit/>
          </a:bodyPr>
          <a:lstStyle/>
          <a:p>
            <a:pPr marR="0" lvl="0" defTabSz="914400" fontAlgn="auto">
              <a:lnSpc>
                <a:spcPct val="90000"/>
              </a:lnSpc>
              <a:spcBef>
                <a:spcPts val="0"/>
              </a:spcBef>
              <a:spcAft>
                <a:spcPts val="600"/>
              </a:spcAft>
              <a:buClrTx/>
              <a:buSzTx/>
              <a:tabLst/>
              <a:defRPr/>
            </a:pPr>
            <a:r>
              <a:rPr lang="en-US" sz="1700" dirty="0">
                <a:sym typeface="MiloOT-Xbold"/>
              </a:rPr>
              <a:t>The following are goals the HSPP hopes to attain in 2022:</a:t>
            </a:r>
            <a:endParaRPr kumimoji="0" lang="en-US" sz="1700" b="0" i="0" u="none" strike="noStrike" cap="none" spc="0" normalizeH="0" baseline="0" noProof="0" dirty="0">
              <a:ln>
                <a:noFill/>
              </a:ln>
              <a:effectLst/>
              <a:uLnTx/>
              <a:uFillTx/>
              <a:sym typeface="MiloOT-Xbold"/>
            </a:endParaRPr>
          </a:p>
          <a:p>
            <a:pPr marL="400050" indent="-285750" defTabSz="914400">
              <a:lnSpc>
                <a:spcPct val="90000"/>
              </a:lnSpc>
              <a:spcAft>
                <a:spcPts val="600"/>
              </a:spcAft>
              <a:buFont typeface="Wingdings" panose="05000000000000000000" pitchFamily="2" charset="2"/>
              <a:buChar char="Ø"/>
              <a:defRPr/>
            </a:pPr>
            <a:r>
              <a:rPr lang="en-US" sz="1700" dirty="0">
                <a:sym typeface="MiloOT-Xbold"/>
              </a:rPr>
              <a:t>Successfully implement the </a:t>
            </a:r>
            <a:r>
              <a:rPr lang="en-US" sz="1700" dirty="0" err="1">
                <a:sym typeface="MiloOT-Xbold"/>
              </a:rPr>
              <a:t>eIRB</a:t>
            </a:r>
            <a:r>
              <a:rPr lang="en-US" sz="1700" dirty="0">
                <a:sym typeface="MiloOT-Xbold"/>
              </a:rPr>
              <a:t> Version 10 upgrade, including integrating EDGE Learning for campus visibility to training records. </a:t>
            </a:r>
          </a:p>
          <a:p>
            <a:pPr marL="400050" indent="-285750" defTabSz="914400">
              <a:lnSpc>
                <a:spcPct val="90000"/>
              </a:lnSpc>
              <a:spcAft>
                <a:spcPts val="600"/>
              </a:spcAft>
              <a:buFont typeface="Wingdings" panose="05000000000000000000" pitchFamily="2" charset="2"/>
              <a:buChar char="Ø"/>
              <a:defRPr/>
            </a:pPr>
            <a:r>
              <a:rPr lang="en-US" sz="1700" dirty="0">
                <a:sym typeface="MiloOT-Xbold"/>
              </a:rPr>
              <a:t>Continue education and outreach opportunities</a:t>
            </a:r>
          </a:p>
          <a:p>
            <a:pPr marL="857250" lvl="1" indent="-285750" defTabSz="914400">
              <a:lnSpc>
                <a:spcPct val="90000"/>
              </a:lnSpc>
              <a:spcAft>
                <a:spcPts val="600"/>
              </a:spcAft>
              <a:buFont typeface="Wingdings" panose="05000000000000000000" pitchFamily="2" charset="2"/>
              <a:buChar char="Ø"/>
              <a:defRPr/>
            </a:pPr>
            <a:r>
              <a:rPr lang="en-US" sz="1700" dirty="0">
                <a:sym typeface="MiloOT-Xbold"/>
              </a:rPr>
              <a:t>Offer more office hours</a:t>
            </a:r>
          </a:p>
          <a:p>
            <a:pPr marL="857250" lvl="1" indent="-285750" defTabSz="914400">
              <a:lnSpc>
                <a:spcPct val="90000"/>
              </a:lnSpc>
              <a:spcAft>
                <a:spcPts val="600"/>
              </a:spcAft>
              <a:buFont typeface="Wingdings" panose="05000000000000000000" pitchFamily="2" charset="2"/>
              <a:buChar char="Ø"/>
              <a:defRPr/>
            </a:pPr>
            <a:r>
              <a:rPr lang="en-US" sz="1700" dirty="0">
                <a:sym typeface="MiloOT-Xbold"/>
              </a:rPr>
              <a:t>Create Workshop sessions</a:t>
            </a:r>
          </a:p>
          <a:p>
            <a:pPr marL="857250" lvl="1" indent="-285750" defTabSz="914400">
              <a:lnSpc>
                <a:spcPct val="90000"/>
              </a:lnSpc>
              <a:spcAft>
                <a:spcPts val="600"/>
              </a:spcAft>
              <a:buFont typeface="Wingdings" panose="05000000000000000000" pitchFamily="2" charset="2"/>
              <a:buChar char="Ø"/>
              <a:defRPr/>
            </a:pPr>
            <a:r>
              <a:rPr lang="en-US" sz="1700" dirty="0">
                <a:sym typeface="MiloOT-Xbold"/>
              </a:rPr>
              <a:t>Create a more comprehensive training plan for new HSPP staff, IRB Chairs, and Committee Member</a:t>
            </a:r>
          </a:p>
          <a:p>
            <a:pPr marL="857250" lvl="1" indent="-285750" defTabSz="914400">
              <a:lnSpc>
                <a:spcPct val="90000"/>
              </a:lnSpc>
              <a:spcAft>
                <a:spcPts val="600"/>
              </a:spcAft>
              <a:buFont typeface="Wingdings" panose="05000000000000000000" pitchFamily="2" charset="2"/>
              <a:buChar char="Ø"/>
              <a:defRPr/>
            </a:pPr>
            <a:r>
              <a:rPr lang="en-US" sz="1700" dirty="0">
                <a:sym typeface="MiloOT-Xbold"/>
              </a:rPr>
              <a:t>Increase continuing education for HSPP staff </a:t>
            </a:r>
          </a:p>
          <a:p>
            <a:pPr marL="400050" marR="0" lvl="0" indent="-285750" defTabSz="914400" fontAlgn="auto">
              <a:lnSpc>
                <a:spcPct val="90000"/>
              </a:lnSpc>
              <a:spcBef>
                <a:spcPts val="0"/>
              </a:spcBef>
              <a:spcAft>
                <a:spcPts val="600"/>
              </a:spcAft>
              <a:buClrTx/>
              <a:buSzTx/>
              <a:buFont typeface="Wingdings" panose="05000000000000000000" pitchFamily="2" charset="2"/>
              <a:buChar char="Ø"/>
              <a:tabLst/>
              <a:defRPr/>
            </a:pPr>
            <a:r>
              <a:rPr lang="en-US" sz="1700" dirty="0">
                <a:sym typeface="MiloOT-Xbold"/>
              </a:rPr>
              <a:t>Introduce the HSPP Quality Assurance Program</a:t>
            </a:r>
          </a:p>
          <a:p>
            <a:pPr marL="857250" lvl="1" indent="-285750" defTabSz="914400">
              <a:lnSpc>
                <a:spcPct val="90000"/>
              </a:lnSpc>
              <a:spcAft>
                <a:spcPts val="600"/>
              </a:spcAft>
              <a:buFont typeface="Wingdings" panose="05000000000000000000" pitchFamily="2" charset="2"/>
              <a:buChar char="Ø"/>
              <a:defRPr/>
            </a:pPr>
            <a:r>
              <a:rPr lang="en-US" sz="1700" dirty="0">
                <a:sym typeface="MiloOT-Xbold"/>
              </a:rPr>
              <a:t>Conduct at least 2-3 routine audits</a:t>
            </a:r>
          </a:p>
          <a:p>
            <a:pPr marL="857250" lvl="1" indent="-285750" defTabSz="914400">
              <a:lnSpc>
                <a:spcPct val="90000"/>
              </a:lnSpc>
              <a:spcAft>
                <a:spcPts val="600"/>
              </a:spcAft>
              <a:buFont typeface="Wingdings" panose="05000000000000000000" pitchFamily="2" charset="2"/>
              <a:buChar char="Ø"/>
              <a:defRPr/>
            </a:pPr>
            <a:r>
              <a:rPr lang="en-US" sz="1700" dirty="0">
                <a:sym typeface="MiloOT-Xbold"/>
              </a:rPr>
              <a:t>Conduct staff audits</a:t>
            </a:r>
          </a:p>
          <a:p>
            <a:pPr marL="114300" marR="0" lvl="0" defTabSz="914400" fontAlgn="auto">
              <a:lnSpc>
                <a:spcPct val="90000"/>
              </a:lnSpc>
              <a:spcBef>
                <a:spcPts val="0"/>
              </a:spcBef>
              <a:spcAft>
                <a:spcPts val="600"/>
              </a:spcAft>
              <a:buClrTx/>
              <a:buSzTx/>
              <a:tabLst/>
              <a:defRPr/>
            </a:pPr>
            <a:endParaRPr lang="en-US" sz="1700" dirty="0">
              <a:sym typeface="MiloOT-Xbold"/>
            </a:endParaRPr>
          </a:p>
          <a:p>
            <a:pPr marL="342900" marR="0" lvl="0" indent="-228600" defTabSz="914400" fontAlgn="auto">
              <a:lnSpc>
                <a:spcPct val="90000"/>
              </a:lnSpc>
              <a:spcBef>
                <a:spcPts val="0"/>
              </a:spcBef>
              <a:spcAft>
                <a:spcPts val="600"/>
              </a:spcAft>
              <a:buClrTx/>
              <a:buSzTx/>
              <a:buFont typeface="Arial" panose="020B0604020202020204" pitchFamily="34" charset="0"/>
              <a:buChar char="•"/>
              <a:tabLst/>
              <a:defRPr/>
            </a:pPr>
            <a:endParaRPr lang="en-US" sz="1700" dirty="0">
              <a:sym typeface="MiloOT-Xbold"/>
            </a:endParaRPr>
          </a:p>
        </p:txBody>
      </p:sp>
      <p:pic>
        <p:nvPicPr>
          <p:cNvPr id="5" name="Picture 4">
            <a:extLst>
              <a:ext uri="{FF2B5EF4-FFF2-40B4-BE49-F238E27FC236}">
                <a16:creationId xmlns:a16="http://schemas.microsoft.com/office/drawing/2014/main" id="{E4AF6CA7-BBA9-C244-8400-7B80DB32AA0D}"/>
              </a:ext>
            </a:extLst>
          </p:cNvPr>
          <p:cNvPicPr>
            <a:picLocks noChangeAspect="1"/>
          </p:cNvPicPr>
          <p:nvPr/>
        </p:nvPicPr>
        <p:blipFill>
          <a:blip r:embed="rId2"/>
          <a:stretch>
            <a:fillRect/>
          </a:stretch>
        </p:blipFill>
        <p:spPr>
          <a:xfrm>
            <a:off x="7380312" y="6329872"/>
            <a:ext cx="1396752" cy="339488"/>
          </a:xfrm>
          <a:prstGeom prst="rect">
            <a:avLst/>
          </a:prstGeom>
        </p:spPr>
      </p:pic>
      <p:pic>
        <p:nvPicPr>
          <p:cNvPr id="2" name="Picture 1">
            <a:extLst>
              <a:ext uri="{FF2B5EF4-FFF2-40B4-BE49-F238E27FC236}">
                <a16:creationId xmlns:a16="http://schemas.microsoft.com/office/drawing/2014/main" id="{B00A866B-765F-4303-B0B1-9888E13AB135}"/>
              </a:ext>
            </a:extLst>
          </p:cNvPr>
          <p:cNvPicPr>
            <a:picLocks noChangeAspect="1"/>
          </p:cNvPicPr>
          <p:nvPr/>
        </p:nvPicPr>
        <p:blipFill>
          <a:blip r:embed="rId3"/>
          <a:stretch>
            <a:fillRect/>
          </a:stretch>
        </p:blipFill>
        <p:spPr>
          <a:xfrm>
            <a:off x="5724128" y="3673583"/>
            <a:ext cx="3169597" cy="2115706"/>
          </a:xfrm>
          <a:prstGeom prst="rect">
            <a:avLst/>
          </a:prstGeom>
        </p:spPr>
      </p:pic>
    </p:spTree>
    <p:extLst>
      <p:ext uri="{BB962C8B-B14F-4D97-AF65-F5344CB8AC3E}">
        <p14:creationId xmlns:p14="http://schemas.microsoft.com/office/powerpoint/2010/main" val="673968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314611" y="536755"/>
            <a:ext cx="7886700" cy="834854"/>
          </a:xfrm>
          <a:prstGeom prst="rect">
            <a:avLst/>
          </a:prstGeom>
        </p:spPr>
        <p:txBody>
          <a:bodyPr vert="horz" lIns="91440" tIns="45720" rIns="91440" bIns="45720" rtlCol="0" anchor="ctr">
            <a:normAutofit/>
          </a:bodyPr>
          <a:lstStyle/>
          <a:p>
            <a:pPr defTabSz="914400">
              <a:lnSpc>
                <a:spcPct val="90000"/>
              </a:lnSpc>
              <a:spcBef>
                <a:spcPct val="0"/>
              </a:spcBef>
              <a:spcAft>
                <a:spcPts val="1700"/>
              </a:spcAft>
              <a:defRPr lang="en-US"/>
            </a:pPr>
            <a:r>
              <a:rPr lang="en-US" sz="3200" dirty="0">
                <a:solidFill>
                  <a:srgbClr val="99142A"/>
                </a:solidFill>
                <a:latin typeface="MiloOT-Bold" charset="77"/>
              </a:rPr>
              <a:t>Recap of 2021</a:t>
            </a:r>
            <a:r>
              <a:rPr lang="en-US" sz="3500" dirty="0">
                <a:latin typeface="+mj-lt"/>
                <a:ea typeface="+mj-ea"/>
                <a:cs typeface="+mj-cs"/>
              </a:rPr>
              <a:t> </a:t>
            </a:r>
            <a:r>
              <a:rPr lang="en-US" sz="3200" dirty="0">
                <a:solidFill>
                  <a:srgbClr val="99142A"/>
                </a:solidFill>
                <a:latin typeface="MiloOT-Bold" charset="77"/>
              </a:rPr>
              <a:t>Goals</a:t>
            </a:r>
          </a:p>
        </p:txBody>
      </p:sp>
      <p:sp>
        <p:nvSpPr>
          <p:cNvPr id="7" name="TextBox 6">
            <a:extLst>
              <a:ext uri="{FF2B5EF4-FFF2-40B4-BE49-F238E27FC236}">
                <a16:creationId xmlns:a16="http://schemas.microsoft.com/office/drawing/2014/main" id="{59A36EAE-74EC-46D6-B786-D610B5ECD7C0}"/>
              </a:ext>
            </a:extLst>
          </p:cNvPr>
          <p:cNvSpPr txBox="1"/>
          <p:nvPr/>
        </p:nvSpPr>
        <p:spPr>
          <a:xfrm>
            <a:off x="309228" y="1371609"/>
            <a:ext cx="8525544" cy="5297751"/>
          </a:xfrm>
          <a:prstGeom prst="rect">
            <a:avLst/>
          </a:prstGeom>
        </p:spPr>
        <p:txBody>
          <a:bodyPr rot="0" spcFirstLastPara="1" vertOverflow="overflow" horzOverflow="overflow" vert="horz" lIns="91440" tIns="45720" rIns="91440" bIns="45720" numCol="1" spcCol="38100" rtlCol="0">
            <a:normAutofit fontScale="77500" lnSpcReduction="20000"/>
          </a:bodyPr>
          <a:lstStyle/>
          <a:p>
            <a:pPr marR="0" lvl="0" defTabSz="914400" fontAlgn="auto">
              <a:lnSpc>
                <a:spcPct val="90000"/>
              </a:lnSpc>
              <a:spcBef>
                <a:spcPts val="0"/>
              </a:spcBef>
              <a:spcAft>
                <a:spcPts val="600"/>
              </a:spcAft>
              <a:buClrTx/>
              <a:buSzTx/>
              <a:tabLst/>
              <a:defRPr/>
            </a:pPr>
            <a:r>
              <a:rPr lang="en-US" sz="2100" dirty="0">
                <a:sym typeface="MiloOT-Xbold"/>
              </a:rPr>
              <a:t>The following were goals the HSPP planned to attain in 2021:</a:t>
            </a:r>
            <a:endParaRPr kumimoji="0" lang="en-US" sz="2100" b="0" i="0" u="none" strike="noStrike" cap="none" spc="0" normalizeH="0" baseline="0" noProof="0" dirty="0">
              <a:ln>
                <a:noFill/>
              </a:ln>
              <a:effectLst/>
              <a:uLnTx/>
              <a:uFillTx/>
              <a:sym typeface="MiloOT-Xbold"/>
            </a:endParaRPr>
          </a:p>
          <a:p>
            <a:pPr marL="400050" marR="0" lvl="0" indent="-285750" defTabSz="914400" fontAlgn="auto">
              <a:lnSpc>
                <a:spcPct val="90000"/>
              </a:lnSpc>
              <a:spcBef>
                <a:spcPts val="0"/>
              </a:spcBef>
              <a:spcAft>
                <a:spcPts val="600"/>
              </a:spcAft>
              <a:buClrTx/>
              <a:buSzTx/>
              <a:buFont typeface="Wingdings" panose="05000000000000000000" pitchFamily="2" charset="2"/>
              <a:buChar char="Ø"/>
              <a:tabLst/>
              <a:defRPr/>
            </a:pPr>
            <a:r>
              <a:rPr lang="en-US" sz="2100" dirty="0">
                <a:sym typeface="MiloOT-Xbold"/>
              </a:rPr>
              <a:t>In Summer 2021, successfully go live with our forward-facing electronic platform campus-wide.</a:t>
            </a:r>
          </a:p>
          <a:p>
            <a:pPr marL="857250" lvl="1" indent="-285750" defTabSz="914400">
              <a:lnSpc>
                <a:spcPct val="90000"/>
              </a:lnSpc>
              <a:spcAft>
                <a:spcPts val="600"/>
              </a:spcAft>
              <a:buFont typeface="Wingdings" panose="05000000000000000000" pitchFamily="2" charset="2"/>
              <a:buChar char="Ø"/>
              <a:defRPr/>
            </a:pPr>
            <a:r>
              <a:rPr lang="en-US" sz="2100" b="1" i="1" dirty="0">
                <a:solidFill>
                  <a:srgbClr val="C00000"/>
                </a:solidFill>
                <a:sym typeface="MiloOT-Xbold"/>
              </a:rPr>
              <a:t>Successfully implemented </a:t>
            </a:r>
            <a:r>
              <a:rPr lang="en-US" sz="2100" b="1" i="1" dirty="0" err="1">
                <a:solidFill>
                  <a:srgbClr val="C00000"/>
                </a:solidFill>
                <a:sym typeface="MiloOT-Xbold"/>
              </a:rPr>
              <a:t>eIRB</a:t>
            </a:r>
            <a:r>
              <a:rPr lang="en-US" sz="2100" b="1" i="1" dirty="0">
                <a:solidFill>
                  <a:srgbClr val="C00000"/>
                </a:solidFill>
                <a:sym typeface="MiloOT-Xbold"/>
              </a:rPr>
              <a:t> on September 14, 2021.</a:t>
            </a:r>
          </a:p>
          <a:p>
            <a:pPr marL="400050" indent="-285750" defTabSz="914400">
              <a:lnSpc>
                <a:spcPct val="90000"/>
              </a:lnSpc>
              <a:spcAft>
                <a:spcPts val="600"/>
              </a:spcAft>
              <a:buFont typeface="Wingdings" panose="05000000000000000000" pitchFamily="2" charset="2"/>
              <a:buChar char="Ø"/>
              <a:defRPr/>
            </a:pPr>
            <a:r>
              <a:rPr lang="en-US" sz="2100" dirty="0">
                <a:sym typeface="MiloOT-Xbold"/>
              </a:rPr>
              <a:t>Continue education and outreach opportunities, particularly with regards to changes surrounding the new submission platform. Potentially institute a chat function on the website to help with the transition.</a:t>
            </a:r>
          </a:p>
          <a:p>
            <a:pPr marL="857250" lvl="1" indent="-285750" defTabSz="914400">
              <a:lnSpc>
                <a:spcPct val="90000"/>
              </a:lnSpc>
              <a:spcAft>
                <a:spcPts val="600"/>
              </a:spcAft>
              <a:buFont typeface="Wingdings" panose="05000000000000000000" pitchFamily="2" charset="2"/>
              <a:buChar char="Ø"/>
              <a:defRPr/>
            </a:pPr>
            <a:r>
              <a:rPr lang="en-US" sz="2100" b="1" i="1" dirty="0">
                <a:solidFill>
                  <a:srgbClr val="C00000"/>
                </a:solidFill>
                <a:sym typeface="MiloOT-Xbold"/>
              </a:rPr>
              <a:t>Campus education increased 24% between 2020 and 2021. HSPP Staff spent approximately 40 hours on </a:t>
            </a:r>
            <a:r>
              <a:rPr lang="en-US" sz="2100" b="1" i="1" dirty="0" err="1">
                <a:solidFill>
                  <a:srgbClr val="C00000"/>
                </a:solidFill>
                <a:sym typeface="MiloOT-Xbold"/>
              </a:rPr>
              <a:t>eIRB</a:t>
            </a:r>
            <a:r>
              <a:rPr lang="en-US" sz="2100" b="1" i="1" dirty="0">
                <a:solidFill>
                  <a:srgbClr val="C00000"/>
                </a:solidFill>
                <a:sym typeface="MiloOT-Xbold"/>
              </a:rPr>
              <a:t> campus training. </a:t>
            </a:r>
          </a:p>
          <a:p>
            <a:pPr marL="857250" lvl="1" indent="-285750" defTabSz="914400">
              <a:lnSpc>
                <a:spcPct val="90000"/>
              </a:lnSpc>
              <a:spcAft>
                <a:spcPts val="600"/>
              </a:spcAft>
              <a:buFont typeface="Wingdings" panose="05000000000000000000" pitchFamily="2" charset="2"/>
              <a:buChar char="Ø"/>
              <a:defRPr/>
            </a:pPr>
            <a:r>
              <a:rPr lang="en-US" sz="2100" b="1" i="1" dirty="0">
                <a:solidFill>
                  <a:srgbClr val="C00000"/>
                </a:solidFill>
                <a:sym typeface="MiloOT-Xbold"/>
              </a:rPr>
              <a:t>Did not implement online chat feature due to technical challenges.</a:t>
            </a:r>
            <a:endParaRPr lang="en-US" sz="2100" b="1" dirty="0">
              <a:sym typeface="MiloOT-Xbold"/>
            </a:endParaRPr>
          </a:p>
          <a:p>
            <a:pPr marL="400050" indent="-285750" defTabSz="914400">
              <a:lnSpc>
                <a:spcPct val="90000"/>
              </a:lnSpc>
              <a:spcAft>
                <a:spcPts val="600"/>
              </a:spcAft>
              <a:buFont typeface="Wingdings" panose="05000000000000000000" pitchFamily="2" charset="2"/>
              <a:buChar char="Ø"/>
              <a:defRPr/>
            </a:pPr>
            <a:r>
              <a:rPr lang="en-US" sz="2100" dirty="0">
                <a:sym typeface="MiloOT-Xbold"/>
              </a:rPr>
              <a:t>Continue to develop and refine the internal QAQC program by developing:</a:t>
            </a:r>
          </a:p>
          <a:p>
            <a:pPr marL="857250" lvl="2" indent="-285750" defTabSz="914400">
              <a:lnSpc>
                <a:spcPct val="90000"/>
              </a:lnSpc>
              <a:spcAft>
                <a:spcPts val="600"/>
              </a:spcAft>
              <a:buFont typeface="Wingdings" panose="05000000000000000000" pitchFamily="2" charset="2"/>
              <a:buChar char="Ø"/>
              <a:defRPr/>
            </a:pPr>
            <a:r>
              <a:rPr lang="en-US" sz="2100" dirty="0">
                <a:sym typeface="MiloOT-Xbold"/>
              </a:rPr>
              <a:t>An auditing program both external and internal to the office. </a:t>
            </a:r>
          </a:p>
          <a:p>
            <a:pPr marL="1314450" lvl="3" indent="-285750" defTabSz="914400">
              <a:lnSpc>
                <a:spcPct val="90000"/>
              </a:lnSpc>
              <a:spcAft>
                <a:spcPts val="600"/>
              </a:spcAft>
              <a:buFont typeface="Wingdings" panose="05000000000000000000" pitchFamily="2" charset="2"/>
              <a:buChar char="Ø"/>
              <a:defRPr/>
            </a:pPr>
            <a:r>
              <a:rPr lang="en-US" sz="2100" b="1" i="1" dirty="0">
                <a:solidFill>
                  <a:srgbClr val="C00000"/>
                </a:solidFill>
                <a:sym typeface="MiloOT-Xbold"/>
              </a:rPr>
              <a:t>Forms and SOPs for both internal and external audits were finalized in 2021 with the plan to implement in Summer 2022. </a:t>
            </a:r>
          </a:p>
          <a:p>
            <a:pPr marL="857250" lvl="2" indent="-285750" defTabSz="914400">
              <a:lnSpc>
                <a:spcPct val="90000"/>
              </a:lnSpc>
              <a:spcAft>
                <a:spcPts val="600"/>
              </a:spcAft>
              <a:buFont typeface="Wingdings" panose="05000000000000000000" pitchFamily="2" charset="2"/>
              <a:buChar char="Ø"/>
              <a:defRPr/>
            </a:pPr>
            <a:r>
              <a:rPr lang="en-US" sz="2100" dirty="0">
                <a:sym typeface="MiloOT-Xbold"/>
              </a:rPr>
              <a:t>A survey of research participants to obtain feedback on the UA Research Process. </a:t>
            </a:r>
          </a:p>
          <a:p>
            <a:pPr marL="1314450" lvl="3" indent="-285750" defTabSz="914400">
              <a:lnSpc>
                <a:spcPct val="90000"/>
              </a:lnSpc>
              <a:spcAft>
                <a:spcPts val="600"/>
              </a:spcAft>
              <a:buFont typeface="Wingdings" panose="05000000000000000000" pitchFamily="2" charset="2"/>
              <a:buChar char="Ø"/>
              <a:defRPr/>
            </a:pPr>
            <a:r>
              <a:rPr lang="en-US" sz="2100" b="1" i="1" dirty="0">
                <a:solidFill>
                  <a:srgbClr val="C00000"/>
                </a:solidFill>
                <a:sym typeface="MiloOT-Xbold"/>
              </a:rPr>
              <a:t>With much of the focus on </a:t>
            </a:r>
            <a:r>
              <a:rPr lang="en-US" sz="2100" b="1" i="1" dirty="0" err="1">
                <a:solidFill>
                  <a:srgbClr val="C00000"/>
                </a:solidFill>
                <a:sym typeface="MiloOT-Xbold"/>
              </a:rPr>
              <a:t>eIRB</a:t>
            </a:r>
            <a:r>
              <a:rPr lang="en-US" sz="2100" b="1" i="1" dirty="0">
                <a:solidFill>
                  <a:srgbClr val="C00000"/>
                </a:solidFill>
                <a:sym typeface="MiloOT-Xbold"/>
              </a:rPr>
              <a:t> implementation, a participant survey was not sent. The RII Quality Assurance Officer is developing a global RII survey to assess general community feedback.</a:t>
            </a:r>
          </a:p>
          <a:p>
            <a:pPr marL="857250" lvl="2" indent="-285750" defTabSz="914400">
              <a:lnSpc>
                <a:spcPct val="90000"/>
              </a:lnSpc>
              <a:spcAft>
                <a:spcPts val="600"/>
              </a:spcAft>
              <a:buFont typeface="Wingdings" panose="05000000000000000000" pitchFamily="2" charset="2"/>
              <a:buChar char="Ø"/>
              <a:defRPr/>
            </a:pPr>
            <a:r>
              <a:rPr lang="en-US" sz="2100" dirty="0">
                <a:sym typeface="MiloOT-Xbold"/>
              </a:rPr>
              <a:t>A more comprehension training program for research staff, new HSPP staff, and IRB Chairs. </a:t>
            </a:r>
          </a:p>
          <a:p>
            <a:pPr marL="1314450" lvl="3" indent="-285750" defTabSz="914400">
              <a:lnSpc>
                <a:spcPct val="90000"/>
              </a:lnSpc>
              <a:spcAft>
                <a:spcPts val="600"/>
              </a:spcAft>
              <a:buFont typeface="Wingdings" panose="05000000000000000000" pitchFamily="2" charset="2"/>
              <a:buChar char="Ø"/>
              <a:defRPr/>
            </a:pPr>
            <a:r>
              <a:rPr lang="en-US" sz="2100" b="1" i="1" dirty="0">
                <a:solidFill>
                  <a:srgbClr val="C00000"/>
                </a:solidFill>
                <a:sym typeface="MiloOT-Xbold"/>
              </a:rPr>
              <a:t>With much of the campus education focused on </a:t>
            </a:r>
            <a:r>
              <a:rPr lang="en-US" sz="2100" b="1" i="1" dirty="0" err="1">
                <a:solidFill>
                  <a:srgbClr val="C00000"/>
                </a:solidFill>
                <a:sym typeface="MiloOT-Xbold"/>
              </a:rPr>
              <a:t>eIRB</a:t>
            </a:r>
            <a:r>
              <a:rPr lang="en-US" sz="2100" b="1" i="1" dirty="0">
                <a:solidFill>
                  <a:srgbClr val="C00000"/>
                </a:solidFill>
                <a:sym typeface="MiloOT-Xbold"/>
              </a:rPr>
              <a:t>, comprehensive training programs were not established in 2021. A quality assurance survey was issued to IRB Committee Members which outlined areas for improvement and training interests. </a:t>
            </a:r>
          </a:p>
          <a:p>
            <a:pPr marL="342900" marR="0" lvl="0" indent="-228600" defTabSz="914400" fontAlgn="auto">
              <a:lnSpc>
                <a:spcPct val="90000"/>
              </a:lnSpc>
              <a:spcBef>
                <a:spcPts val="0"/>
              </a:spcBef>
              <a:spcAft>
                <a:spcPts val="600"/>
              </a:spcAft>
              <a:buClrTx/>
              <a:buSzTx/>
              <a:buFont typeface="Arial" panose="020B0604020202020204" pitchFamily="34" charset="0"/>
              <a:buChar char="•"/>
              <a:tabLst/>
              <a:defRPr/>
            </a:pPr>
            <a:endParaRPr lang="en-US" sz="1700" dirty="0">
              <a:sym typeface="MiloOT-Xbold"/>
            </a:endParaRPr>
          </a:p>
        </p:txBody>
      </p:sp>
      <p:pic>
        <p:nvPicPr>
          <p:cNvPr id="5" name="Picture 4">
            <a:extLst>
              <a:ext uri="{FF2B5EF4-FFF2-40B4-BE49-F238E27FC236}">
                <a16:creationId xmlns:a16="http://schemas.microsoft.com/office/drawing/2014/main" id="{E4AF6CA7-BBA9-C244-8400-7B80DB32AA0D}"/>
              </a:ext>
            </a:extLst>
          </p:cNvPr>
          <p:cNvPicPr>
            <a:picLocks noChangeAspect="1"/>
          </p:cNvPicPr>
          <p:nvPr/>
        </p:nvPicPr>
        <p:blipFill>
          <a:blip r:embed="rId2"/>
          <a:stretch>
            <a:fillRect/>
          </a:stretch>
        </p:blipFill>
        <p:spPr>
          <a:xfrm>
            <a:off x="7380312" y="6329872"/>
            <a:ext cx="1396752" cy="339488"/>
          </a:xfrm>
          <a:prstGeom prst="rect">
            <a:avLst/>
          </a:prstGeom>
        </p:spPr>
      </p:pic>
      <p:pic>
        <p:nvPicPr>
          <p:cNvPr id="12" name="Picture 11">
            <a:extLst>
              <a:ext uri="{FF2B5EF4-FFF2-40B4-BE49-F238E27FC236}">
                <a16:creationId xmlns:a16="http://schemas.microsoft.com/office/drawing/2014/main" id="{8E58335E-3A7A-4F39-B152-B3FB48375EB4}"/>
              </a:ext>
            </a:extLst>
          </p:cNvPr>
          <p:cNvPicPr>
            <a:picLocks noChangeAspect="1"/>
          </p:cNvPicPr>
          <p:nvPr/>
        </p:nvPicPr>
        <p:blipFill>
          <a:blip r:embed="rId3"/>
          <a:stretch>
            <a:fillRect/>
          </a:stretch>
        </p:blipFill>
        <p:spPr>
          <a:xfrm rot="483772">
            <a:off x="6105640" y="195957"/>
            <a:ext cx="2718199" cy="1170343"/>
          </a:xfrm>
          <a:prstGeom prst="rect">
            <a:avLst/>
          </a:prstGeom>
        </p:spPr>
      </p:pic>
    </p:spTree>
    <p:extLst>
      <p:ext uri="{BB962C8B-B14F-4D97-AF65-F5344CB8AC3E}">
        <p14:creationId xmlns:p14="http://schemas.microsoft.com/office/powerpoint/2010/main" val="40110199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539552" y="286001"/>
            <a:ext cx="7886700" cy="834854"/>
          </a:xfrm>
          <a:prstGeom prst="rect">
            <a:avLst/>
          </a:prstGeom>
        </p:spPr>
        <p:txBody>
          <a:bodyPr vert="horz" lIns="91440" tIns="45720" rIns="91440" bIns="45720" rtlCol="0" anchor="ctr">
            <a:normAutofit/>
          </a:bodyPr>
          <a:lstStyle/>
          <a:p>
            <a:pPr defTabSz="914400">
              <a:lnSpc>
                <a:spcPct val="90000"/>
              </a:lnSpc>
              <a:spcBef>
                <a:spcPct val="0"/>
              </a:spcBef>
              <a:spcAft>
                <a:spcPts val="1700"/>
              </a:spcAft>
              <a:defRPr lang="en-US"/>
            </a:pPr>
            <a:r>
              <a:rPr lang="en-US" sz="3200" dirty="0">
                <a:solidFill>
                  <a:srgbClr val="99142A"/>
                </a:solidFill>
                <a:latin typeface="MiloOT-Bold" charset="77"/>
              </a:rPr>
              <a:t>Other Activities</a:t>
            </a:r>
          </a:p>
        </p:txBody>
      </p:sp>
      <p:sp>
        <p:nvSpPr>
          <p:cNvPr id="7" name="TextBox 6">
            <a:extLst>
              <a:ext uri="{FF2B5EF4-FFF2-40B4-BE49-F238E27FC236}">
                <a16:creationId xmlns:a16="http://schemas.microsoft.com/office/drawing/2014/main" id="{59A36EAE-74EC-46D6-B786-D610B5ECD7C0}"/>
              </a:ext>
            </a:extLst>
          </p:cNvPr>
          <p:cNvSpPr txBox="1"/>
          <p:nvPr/>
        </p:nvSpPr>
        <p:spPr>
          <a:xfrm>
            <a:off x="558106" y="1196752"/>
            <a:ext cx="8218958" cy="4953663"/>
          </a:xfrm>
          <a:prstGeom prst="rect">
            <a:avLst/>
          </a:prstGeom>
        </p:spPr>
        <p:txBody>
          <a:bodyPr rot="0" spcFirstLastPara="1" vertOverflow="overflow" horzOverflow="overflow" vert="horz" lIns="91440" tIns="45720" rIns="91440" bIns="45720" numCol="1" spcCol="38100" rtlCol="0">
            <a:normAutofit lnSpcReduction="10000"/>
          </a:bodyPr>
          <a:lstStyle/>
          <a:p>
            <a:pPr marR="0" lvl="0" defTabSz="914400" fontAlgn="auto">
              <a:lnSpc>
                <a:spcPct val="90000"/>
              </a:lnSpc>
              <a:spcBef>
                <a:spcPts val="0"/>
              </a:spcBef>
              <a:spcAft>
                <a:spcPts val="600"/>
              </a:spcAft>
              <a:buClrTx/>
              <a:buSzTx/>
              <a:tabLst/>
              <a:defRPr/>
            </a:pPr>
            <a:r>
              <a:rPr lang="en-US" sz="1700" dirty="0">
                <a:sym typeface="MiloOT-Xbold"/>
              </a:rPr>
              <a:t>Throughout 2021, the HSPP accomplished the following:</a:t>
            </a:r>
            <a:endParaRPr kumimoji="0" lang="en-US" sz="1700" b="0" i="0" u="none" strike="noStrike" cap="none" spc="0" normalizeH="0" baseline="0" noProof="0" dirty="0">
              <a:ln>
                <a:noFill/>
              </a:ln>
              <a:effectLst/>
              <a:uLnTx/>
              <a:uFillTx/>
              <a:sym typeface="MiloOT-Xbold"/>
            </a:endParaRPr>
          </a:p>
          <a:p>
            <a:pPr marL="400050" marR="0" lvl="0" indent="-285750" defTabSz="914400" fontAlgn="auto">
              <a:lnSpc>
                <a:spcPct val="90000"/>
              </a:lnSpc>
              <a:spcBef>
                <a:spcPts val="0"/>
              </a:spcBef>
              <a:spcAft>
                <a:spcPts val="600"/>
              </a:spcAft>
              <a:buClrTx/>
              <a:buSzTx/>
              <a:buFont typeface="Wingdings" panose="05000000000000000000" pitchFamily="2" charset="2"/>
              <a:buChar char="Ø"/>
              <a:tabLst/>
              <a:defRPr/>
            </a:pPr>
            <a:r>
              <a:rPr lang="en-US" sz="1700" dirty="0">
                <a:sym typeface="MiloOT-Xbold"/>
              </a:rPr>
              <a:t>On September 14, 2021, the HSPP implemented its new electronic submission portal, </a:t>
            </a:r>
            <a:r>
              <a:rPr lang="en-US" sz="1700" dirty="0" err="1">
                <a:sym typeface="MiloOT-Xbold"/>
              </a:rPr>
              <a:t>eIRB</a:t>
            </a:r>
            <a:r>
              <a:rPr lang="en-US" sz="1700" dirty="0">
                <a:sym typeface="MiloOT-Xbold"/>
              </a:rPr>
              <a:t>. </a:t>
            </a:r>
          </a:p>
          <a:p>
            <a:pPr marL="857250" lvl="1" indent="-285750" defTabSz="914400">
              <a:lnSpc>
                <a:spcPct val="90000"/>
              </a:lnSpc>
              <a:spcAft>
                <a:spcPts val="600"/>
              </a:spcAft>
              <a:buFont typeface="Wingdings" panose="05000000000000000000" pitchFamily="2" charset="2"/>
              <a:buChar char="Ø"/>
              <a:defRPr/>
            </a:pPr>
            <a:r>
              <a:rPr lang="en-US" sz="1700" dirty="0">
                <a:sym typeface="MiloOT-Xbold"/>
              </a:rPr>
              <a:t>Between May – August 2021, HSPP Staff spent approximately </a:t>
            </a:r>
            <a:r>
              <a:rPr lang="en-US" sz="1700" b="1" dirty="0">
                <a:sym typeface="MiloOT-Xbold"/>
              </a:rPr>
              <a:t>90 hours </a:t>
            </a:r>
            <a:r>
              <a:rPr lang="en-US" sz="1700" dirty="0">
                <a:sym typeface="MiloOT-Xbold"/>
              </a:rPr>
              <a:t>testing and learning </a:t>
            </a:r>
            <a:r>
              <a:rPr lang="en-US" sz="1700" dirty="0" err="1">
                <a:sym typeface="MiloOT-Xbold"/>
              </a:rPr>
              <a:t>eIRB</a:t>
            </a:r>
            <a:r>
              <a:rPr lang="en-US" sz="1700" dirty="0">
                <a:sym typeface="MiloOT-Xbold"/>
              </a:rPr>
              <a:t>. </a:t>
            </a:r>
          </a:p>
          <a:p>
            <a:pPr marL="857250" lvl="1" indent="-285750" defTabSz="914400">
              <a:lnSpc>
                <a:spcPct val="90000"/>
              </a:lnSpc>
              <a:spcAft>
                <a:spcPts val="600"/>
              </a:spcAft>
              <a:buFont typeface="Wingdings" panose="05000000000000000000" pitchFamily="2" charset="2"/>
              <a:buChar char="Ø"/>
              <a:defRPr/>
            </a:pPr>
            <a:r>
              <a:rPr lang="en-US" sz="1700" dirty="0">
                <a:sym typeface="MiloOT-Xbold"/>
              </a:rPr>
              <a:t>HSPP Staff worked evenings and weekends in preparation for </a:t>
            </a:r>
            <a:r>
              <a:rPr lang="en-US" sz="1700" dirty="0" err="1">
                <a:sym typeface="MiloOT-Xbold"/>
              </a:rPr>
              <a:t>eIRB</a:t>
            </a:r>
            <a:r>
              <a:rPr lang="en-US" sz="1700" dirty="0">
                <a:sym typeface="MiloOT-Xbold"/>
              </a:rPr>
              <a:t> implementation. </a:t>
            </a:r>
            <a:r>
              <a:rPr lang="en-US" sz="1700" b="1" dirty="0">
                <a:sym typeface="MiloOT-Xbold"/>
              </a:rPr>
              <a:t>218</a:t>
            </a:r>
            <a:r>
              <a:rPr lang="en-US" sz="1700" dirty="0">
                <a:sym typeface="MiloOT-Xbold"/>
              </a:rPr>
              <a:t> submissions were reviewed by HSPP Staff between August 2, 2021 – August 23, 2021, leading up to the HSPP blackout period prior to </a:t>
            </a:r>
            <a:r>
              <a:rPr lang="en-US" sz="1700" dirty="0" err="1">
                <a:sym typeface="MiloOT-Xbold"/>
              </a:rPr>
              <a:t>eIRB</a:t>
            </a:r>
            <a:r>
              <a:rPr lang="en-US" sz="1700" dirty="0">
                <a:sym typeface="MiloOT-Xbold"/>
              </a:rPr>
              <a:t> go live.</a:t>
            </a:r>
          </a:p>
          <a:p>
            <a:pPr marL="857250" lvl="1" indent="-285750" defTabSz="914400">
              <a:lnSpc>
                <a:spcPct val="90000"/>
              </a:lnSpc>
              <a:spcAft>
                <a:spcPts val="600"/>
              </a:spcAft>
              <a:buFont typeface="Wingdings" panose="05000000000000000000" pitchFamily="2" charset="2"/>
              <a:buChar char="Ø"/>
              <a:defRPr/>
            </a:pPr>
            <a:r>
              <a:rPr lang="en-US" sz="1700" dirty="0">
                <a:sym typeface="MiloOT-Xbold"/>
              </a:rPr>
              <a:t>Approximately </a:t>
            </a:r>
            <a:r>
              <a:rPr lang="en-US" sz="1700" b="1" dirty="0">
                <a:sym typeface="MiloOT-Xbold"/>
              </a:rPr>
              <a:t>12,300 studies </a:t>
            </a:r>
            <a:r>
              <a:rPr lang="en-US" sz="1700" dirty="0">
                <a:sym typeface="MiloOT-Xbold"/>
              </a:rPr>
              <a:t>and </a:t>
            </a:r>
            <a:r>
              <a:rPr lang="en-US" sz="1700" b="1" dirty="0">
                <a:sym typeface="MiloOT-Xbold"/>
              </a:rPr>
              <a:t>390,000 documents </a:t>
            </a:r>
            <a:r>
              <a:rPr lang="en-US" sz="1700" dirty="0">
                <a:sym typeface="MiloOT-Xbold"/>
              </a:rPr>
              <a:t>were migrated from KC to </a:t>
            </a:r>
            <a:r>
              <a:rPr lang="en-US" sz="1700" dirty="0" err="1">
                <a:sym typeface="MiloOT-Xbold"/>
              </a:rPr>
              <a:t>eIRB</a:t>
            </a:r>
            <a:r>
              <a:rPr lang="en-US" sz="1700" dirty="0">
                <a:sym typeface="MiloOT-Xbold"/>
              </a:rPr>
              <a:t>. HSPP Staff testing </a:t>
            </a:r>
            <a:r>
              <a:rPr lang="en-US" sz="1700" dirty="0" err="1">
                <a:sym typeface="MiloOT-Xbold"/>
              </a:rPr>
              <a:t>eIRB</a:t>
            </a:r>
            <a:r>
              <a:rPr lang="en-US" sz="1700" dirty="0">
                <a:sym typeface="MiloOT-Xbold"/>
              </a:rPr>
              <a:t> was integral to this migration process. </a:t>
            </a:r>
          </a:p>
          <a:p>
            <a:pPr marL="857250" lvl="1" indent="-285750" defTabSz="914400">
              <a:lnSpc>
                <a:spcPct val="90000"/>
              </a:lnSpc>
              <a:spcAft>
                <a:spcPts val="600"/>
              </a:spcAft>
              <a:buFont typeface="Wingdings" panose="05000000000000000000" pitchFamily="2" charset="2"/>
              <a:buChar char="Ø"/>
              <a:defRPr/>
            </a:pPr>
            <a:r>
              <a:rPr lang="en-US" sz="1700" dirty="0">
                <a:sym typeface="MiloOT-Xbold"/>
              </a:rPr>
              <a:t>All IRB Chairs and Committee Members were trained on </a:t>
            </a:r>
            <a:r>
              <a:rPr lang="en-US" sz="1700" dirty="0" err="1">
                <a:sym typeface="MiloOT-Xbold"/>
              </a:rPr>
              <a:t>eIRB</a:t>
            </a:r>
            <a:r>
              <a:rPr lang="en-US" sz="1700" dirty="0">
                <a:sym typeface="MiloOT-Xbold"/>
              </a:rPr>
              <a:t>. </a:t>
            </a:r>
          </a:p>
          <a:p>
            <a:pPr marL="857250" lvl="1" indent="-285750" defTabSz="914400">
              <a:lnSpc>
                <a:spcPct val="90000"/>
              </a:lnSpc>
              <a:spcAft>
                <a:spcPts val="600"/>
              </a:spcAft>
              <a:buFont typeface="Wingdings" panose="05000000000000000000" pitchFamily="2" charset="2"/>
              <a:buChar char="Ø"/>
              <a:defRPr/>
            </a:pPr>
            <a:r>
              <a:rPr lang="en-US" sz="1700" dirty="0">
                <a:sym typeface="MiloOT-Xbold"/>
              </a:rPr>
              <a:t>All Guidance, Standard Operating Procedures, and Work Instructions were updated to reflect new business processes due to </a:t>
            </a:r>
            <a:r>
              <a:rPr lang="en-US" sz="1700" dirty="0" err="1">
                <a:sym typeface="MiloOT-Xbold"/>
              </a:rPr>
              <a:t>eIRB</a:t>
            </a:r>
            <a:r>
              <a:rPr lang="en-US" sz="1700" dirty="0">
                <a:sym typeface="MiloOT-Xbold"/>
              </a:rPr>
              <a:t> implementation.</a:t>
            </a:r>
          </a:p>
          <a:p>
            <a:pPr marL="857250" lvl="1" indent="-285750" defTabSz="914400">
              <a:lnSpc>
                <a:spcPct val="90000"/>
              </a:lnSpc>
              <a:spcAft>
                <a:spcPts val="600"/>
              </a:spcAft>
              <a:buFont typeface="Wingdings" panose="05000000000000000000" pitchFamily="2" charset="2"/>
              <a:buChar char="Ø"/>
              <a:defRPr/>
            </a:pPr>
            <a:r>
              <a:rPr lang="en-US" sz="1700" dirty="0">
                <a:sym typeface="MiloOT-Xbold"/>
              </a:rPr>
              <a:t>HSPP Staff created all new training material (i.e., manuals, videos, etc.) for </a:t>
            </a:r>
            <a:r>
              <a:rPr lang="en-US" sz="1700" dirty="0" err="1">
                <a:sym typeface="MiloOT-Xbold"/>
              </a:rPr>
              <a:t>eIRB</a:t>
            </a:r>
            <a:r>
              <a:rPr lang="en-US" sz="1700" dirty="0">
                <a:sym typeface="MiloOT-Xbold"/>
              </a:rPr>
              <a:t> campus users. </a:t>
            </a:r>
          </a:p>
          <a:p>
            <a:pPr marL="400050" marR="0" lvl="0" indent="-285750" defTabSz="914400" fontAlgn="auto">
              <a:lnSpc>
                <a:spcPct val="90000"/>
              </a:lnSpc>
              <a:spcBef>
                <a:spcPts val="0"/>
              </a:spcBef>
              <a:spcAft>
                <a:spcPts val="600"/>
              </a:spcAft>
              <a:buClrTx/>
              <a:buSzTx/>
              <a:buFont typeface="Wingdings" panose="05000000000000000000" pitchFamily="2" charset="2"/>
              <a:buChar char="Ø"/>
              <a:tabLst/>
              <a:defRPr/>
            </a:pPr>
            <a:r>
              <a:rPr lang="en-US" sz="1700" dirty="0">
                <a:sym typeface="MiloOT-Xbold"/>
              </a:rPr>
              <a:t>HSPP Staff participated in guest lectures for the CTS 501 Principles of Clinical Research Course. Participating in these lectures contributed to educating future clinical research administrators. </a:t>
            </a:r>
          </a:p>
          <a:p>
            <a:pPr marL="400050" marR="0" lvl="0" indent="-285750" defTabSz="914400" fontAlgn="auto">
              <a:lnSpc>
                <a:spcPct val="90000"/>
              </a:lnSpc>
              <a:spcBef>
                <a:spcPts val="0"/>
              </a:spcBef>
              <a:spcAft>
                <a:spcPts val="600"/>
              </a:spcAft>
              <a:buClrTx/>
              <a:buSzTx/>
              <a:buFont typeface="Wingdings" panose="05000000000000000000" pitchFamily="2" charset="2"/>
              <a:buChar char="Ø"/>
              <a:tabLst/>
              <a:defRPr/>
            </a:pPr>
            <a:endParaRPr lang="en-US" sz="1700" dirty="0">
              <a:sym typeface="MiloOT-Xbold"/>
            </a:endParaRPr>
          </a:p>
        </p:txBody>
      </p:sp>
      <p:pic>
        <p:nvPicPr>
          <p:cNvPr id="5" name="Picture 4">
            <a:extLst>
              <a:ext uri="{FF2B5EF4-FFF2-40B4-BE49-F238E27FC236}">
                <a16:creationId xmlns:a16="http://schemas.microsoft.com/office/drawing/2014/main" id="{E4AF6CA7-BBA9-C244-8400-7B80DB32AA0D}"/>
              </a:ext>
            </a:extLst>
          </p:cNvPr>
          <p:cNvPicPr>
            <a:picLocks noChangeAspect="1"/>
          </p:cNvPicPr>
          <p:nvPr/>
        </p:nvPicPr>
        <p:blipFill>
          <a:blip r:embed="rId2"/>
          <a:stretch>
            <a:fillRect/>
          </a:stretch>
        </p:blipFill>
        <p:spPr>
          <a:xfrm>
            <a:off x="7380312" y="6329872"/>
            <a:ext cx="1396752" cy="339488"/>
          </a:xfrm>
          <a:prstGeom prst="rect">
            <a:avLst/>
          </a:prstGeom>
        </p:spPr>
      </p:pic>
      <p:pic>
        <p:nvPicPr>
          <p:cNvPr id="3" name="Picture 2">
            <a:extLst>
              <a:ext uri="{FF2B5EF4-FFF2-40B4-BE49-F238E27FC236}">
                <a16:creationId xmlns:a16="http://schemas.microsoft.com/office/drawing/2014/main" id="{D1184502-125C-404F-B27B-6246D1FAE8B3}"/>
              </a:ext>
            </a:extLst>
          </p:cNvPr>
          <p:cNvPicPr>
            <a:picLocks noChangeAspect="1"/>
          </p:cNvPicPr>
          <p:nvPr/>
        </p:nvPicPr>
        <p:blipFill>
          <a:blip r:embed="rId3"/>
          <a:stretch>
            <a:fillRect/>
          </a:stretch>
        </p:blipFill>
        <p:spPr>
          <a:xfrm>
            <a:off x="5292080" y="210104"/>
            <a:ext cx="3600400" cy="555617"/>
          </a:xfrm>
          <a:prstGeom prst="rect">
            <a:avLst/>
          </a:prstGeom>
        </p:spPr>
      </p:pic>
    </p:spTree>
    <p:extLst>
      <p:ext uri="{BB962C8B-B14F-4D97-AF65-F5344CB8AC3E}">
        <p14:creationId xmlns:p14="http://schemas.microsoft.com/office/powerpoint/2010/main" val="3090377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p:nvPr/>
        </p:nvSpPr>
        <p:spPr>
          <a:xfrm>
            <a:off x="1115616" y="220505"/>
            <a:ext cx="7126560" cy="711238"/>
          </a:xfrm>
          <a:prstGeom prst="rect">
            <a:avLst/>
          </a:prstGeom>
          <a:noFill/>
          <a:ln>
            <a:noFill/>
          </a:ln>
        </p:spPr>
        <p:txBody>
          <a:bodyPr wrap="square" lIns="0" tIns="0" rIns="0" bIns="0" anchor="t"/>
          <a:lstStyle/>
          <a:p>
            <a:pPr algn="ctr">
              <a:lnSpc>
                <a:spcPts val="5000"/>
              </a:lnSpc>
              <a:spcAft>
                <a:spcPts val="2700"/>
              </a:spcAft>
              <a:defRPr lang="en-US"/>
            </a:pPr>
            <a:r>
              <a:rPr lang="en-US" sz="3200" dirty="0">
                <a:solidFill>
                  <a:srgbClr val="9F1428"/>
                </a:solidFill>
                <a:latin typeface="MiloOT-Xbold" charset="77"/>
                <a:ea typeface="MiloOT-Xbold" charset="77"/>
                <a:cs typeface="MiloOT-Xbold" charset="77"/>
              </a:rPr>
              <a:t>Reportable Events to Federal Agencies</a:t>
            </a:r>
          </a:p>
        </p:txBody>
      </p:sp>
      <p:pic>
        <p:nvPicPr>
          <p:cNvPr id="5" name="Picture 4">
            <a:extLst>
              <a:ext uri="{FF2B5EF4-FFF2-40B4-BE49-F238E27FC236}">
                <a16:creationId xmlns:a16="http://schemas.microsoft.com/office/drawing/2014/main" id="{DBD0FA34-B512-CF48-B784-9E3B74978190}"/>
              </a:ext>
            </a:extLst>
          </p:cNvPr>
          <p:cNvPicPr>
            <a:picLocks noChangeAspect="1"/>
          </p:cNvPicPr>
          <p:nvPr/>
        </p:nvPicPr>
        <p:blipFill>
          <a:blip r:embed="rId3"/>
          <a:stretch>
            <a:fillRect/>
          </a:stretch>
        </p:blipFill>
        <p:spPr>
          <a:xfrm>
            <a:off x="7380312" y="6401880"/>
            <a:ext cx="1396752" cy="339488"/>
          </a:xfrm>
          <a:prstGeom prst="rect">
            <a:avLst/>
          </a:prstGeom>
        </p:spPr>
      </p:pic>
      <p:sp>
        <p:nvSpPr>
          <p:cNvPr id="6" name="Rounded Rectangle 10">
            <a:extLst>
              <a:ext uri="{FF2B5EF4-FFF2-40B4-BE49-F238E27FC236}">
                <a16:creationId xmlns:a16="http://schemas.microsoft.com/office/drawing/2014/main" id="{BC7E2095-AA4A-4C86-B033-8EF934687562}"/>
              </a:ext>
            </a:extLst>
          </p:cNvPr>
          <p:cNvSpPr/>
          <p:nvPr/>
        </p:nvSpPr>
        <p:spPr>
          <a:xfrm>
            <a:off x="2571396" y="1412776"/>
            <a:ext cx="4001208" cy="3450655"/>
          </a:xfrm>
          <a:prstGeom prst="roundRect">
            <a:avLst/>
          </a:prstGeom>
          <a:solidFill>
            <a:sysClr val="window" lastClr="FFFFFF"/>
          </a:solidFill>
          <a:ln w="25400" cap="flat" cmpd="sng" algn="ctr">
            <a:solidFill>
              <a:srgbClr val="FF0000"/>
            </a:solidFill>
            <a:prstDash val="solid"/>
          </a:ln>
          <a:effectLst/>
        </p:spPr>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lvl="0" algn="ctr">
              <a:defRPr/>
            </a:pPr>
            <a:endParaRPr lang="en-US" sz="2000" dirty="0">
              <a:solidFill>
                <a:schemeClr val="tx2">
                  <a:lumMod val="50000"/>
                </a:schemeClr>
              </a:solidFill>
              <a:latin typeface="Helvetica"/>
              <a:cs typeface="Helvetica"/>
            </a:endParaRPr>
          </a:p>
          <a:p>
            <a:pPr lvl="0" algn="ctr">
              <a:defRPr/>
            </a:pPr>
            <a:endParaRPr lang="en-US" sz="2000" dirty="0">
              <a:solidFill>
                <a:schemeClr val="tx2">
                  <a:lumMod val="50000"/>
                </a:schemeClr>
              </a:solidFill>
              <a:latin typeface="Helvetica"/>
              <a:cs typeface="Helvetica"/>
            </a:endParaRPr>
          </a:p>
          <a:p>
            <a:pPr lvl="0" algn="ctr">
              <a:defRPr/>
            </a:pPr>
            <a:r>
              <a:rPr lang="en-US" sz="2000" dirty="0">
                <a:solidFill>
                  <a:schemeClr val="tx2">
                    <a:lumMod val="50000"/>
                  </a:schemeClr>
                </a:solidFill>
                <a:latin typeface="Helvetica"/>
                <a:cs typeface="Helvetica"/>
              </a:rPr>
              <a:t>There were no events reported to federal agencies during 2021.</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p:nvPr/>
        </p:nvSpPr>
        <p:spPr>
          <a:xfrm>
            <a:off x="585676" y="297394"/>
            <a:ext cx="8091264" cy="855254"/>
          </a:xfrm>
          <a:prstGeom prst="rect">
            <a:avLst/>
          </a:prstGeom>
          <a:noFill/>
          <a:ln>
            <a:noFill/>
          </a:ln>
        </p:spPr>
        <p:txBody>
          <a:bodyPr wrap="square" lIns="0" tIns="0" rIns="0" bIns="0" anchor="t"/>
          <a:lstStyle/>
          <a:p>
            <a:pPr algn="ctr">
              <a:lnSpc>
                <a:spcPts val="5000"/>
              </a:lnSpc>
              <a:spcAft>
                <a:spcPts val="2700"/>
              </a:spcAft>
              <a:defRPr lang="en-US"/>
            </a:pPr>
            <a:r>
              <a:rPr lang="en-US" sz="3200" dirty="0">
                <a:solidFill>
                  <a:srgbClr val="9F1428"/>
                </a:solidFill>
                <a:latin typeface="MiloOT-Xbold" charset="77"/>
                <a:ea typeface="MiloOT-Xbold" charset="77"/>
                <a:cs typeface="MiloOT-Xbold" charset="77"/>
              </a:rPr>
              <a:t>Non-Serious / Non-Unanticipated Problems  Reportable Events to HSPP</a:t>
            </a:r>
          </a:p>
        </p:txBody>
      </p:sp>
      <p:pic>
        <p:nvPicPr>
          <p:cNvPr id="5" name="Picture 4">
            <a:extLst>
              <a:ext uri="{FF2B5EF4-FFF2-40B4-BE49-F238E27FC236}">
                <a16:creationId xmlns:a16="http://schemas.microsoft.com/office/drawing/2014/main" id="{DBD0FA34-B512-CF48-B784-9E3B74978190}"/>
              </a:ext>
            </a:extLst>
          </p:cNvPr>
          <p:cNvPicPr>
            <a:picLocks noChangeAspect="1"/>
          </p:cNvPicPr>
          <p:nvPr/>
        </p:nvPicPr>
        <p:blipFill>
          <a:blip r:embed="rId2"/>
          <a:stretch>
            <a:fillRect/>
          </a:stretch>
        </p:blipFill>
        <p:spPr>
          <a:xfrm>
            <a:off x="7380312" y="6401880"/>
            <a:ext cx="1396752" cy="339488"/>
          </a:xfrm>
          <a:prstGeom prst="rect">
            <a:avLst/>
          </a:prstGeom>
        </p:spPr>
      </p:pic>
      <p:sp>
        <p:nvSpPr>
          <p:cNvPr id="8" name="Text Placeholder 2">
            <a:extLst>
              <a:ext uri="{FF2B5EF4-FFF2-40B4-BE49-F238E27FC236}">
                <a16:creationId xmlns:a16="http://schemas.microsoft.com/office/drawing/2014/main" id="{80BC5996-26D4-4C76-A39B-CE8DDC7BB088}"/>
              </a:ext>
            </a:extLst>
          </p:cNvPr>
          <p:cNvSpPr txBox="1">
            <a:spLocks/>
          </p:cNvSpPr>
          <p:nvPr/>
        </p:nvSpPr>
        <p:spPr>
          <a:xfrm>
            <a:off x="395536" y="5224924"/>
            <a:ext cx="6696744" cy="858486"/>
          </a:xfrm>
          <a:prstGeom prst="rect">
            <a:avLst/>
          </a:prstGeom>
          <a:extLst>
            <a:ext uri="{C572A759-6A51-4108-AA02-DFA0A04FC94B}">
              <ma14:wrappingTextBoxFlag xmlns="" xmlns:ma14="http://schemas.microsoft.com/office/mac/drawingml/2011/main" val="1"/>
            </a:ext>
          </a:extLst>
        </p:spPr>
        <p:txBody>
          <a:bodyPr/>
          <a:lstStyle>
            <a:lvl1pPr marL="617219" marR="0" indent="-617219" algn="l" defTabSz="822960" rtl="0" eaLnBrk="1" latinLnBrk="0" hangingPunct="1">
              <a:lnSpc>
                <a:spcPct val="100000"/>
              </a:lnSpc>
              <a:spcBef>
                <a:spcPts val="1300"/>
              </a:spcBef>
              <a:spcAft>
                <a:spcPts val="0"/>
              </a:spcAft>
              <a:buClrTx/>
              <a:buSzPct val="100000"/>
              <a:buFont typeface="Helvetica"/>
              <a:buChar char="•"/>
              <a:tabLst/>
              <a:defRPr sz="5800" b="0" i="0" u="none" strike="noStrike" cap="none" spc="0" baseline="0">
                <a:ln>
                  <a:noFill/>
                </a:ln>
                <a:solidFill>
                  <a:srgbClr val="000000"/>
                </a:solidFill>
                <a:uFillTx/>
                <a:latin typeface="+mj-lt"/>
                <a:ea typeface="+mj-ea"/>
                <a:cs typeface="+mj-cs"/>
                <a:sym typeface="Calibri"/>
              </a:defRPr>
            </a:lvl1pPr>
            <a:lvl2pPr marL="1419605" marR="0" indent="-596645" algn="l" defTabSz="822960" rtl="0" eaLnBrk="1" latinLnBrk="0" hangingPunct="1">
              <a:lnSpc>
                <a:spcPct val="100000"/>
              </a:lnSpc>
              <a:spcBef>
                <a:spcPts val="1300"/>
              </a:spcBef>
              <a:spcAft>
                <a:spcPts val="0"/>
              </a:spcAft>
              <a:buClrTx/>
              <a:buSzPct val="100000"/>
              <a:buFont typeface="Helvetica"/>
              <a:buChar char="–"/>
              <a:tabLst/>
              <a:defRPr sz="5800" b="0" i="0" u="none" strike="noStrike" cap="none" spc="0" baseline="0">
                <a:ln>
                  <a:noFill/>
                </a:ln>
                <a:solidFill>
                  <a:srgbClr val="000000"/>
                </a:solidFill>
                <a:uFillTx/>
                <a:latin typeface="+mj-lt"/>
                <a:ea typeface="+mj-ea"/>
                <a:cs typeface="+mj-cs"/>
                <a:sym typeface="Calibri"/>
              </a:defRPr>
            </a:lvl2pPr>
            <a:lvl3pPr marL="2200939" marR="0" indent="-555019" algn="l" defTabSz="822960" rtl="0" eaLnBrk="1" latinLnBrk="0" hangingPunct="1">
              <a:lnSpc>
                <a:spcPct val="100000"/>
              </a:lnSpc>
              <a:spcBef>
                <a:spcPts val="1300"/>
              </a:spcBef>
              <a:spcAft>
                <a:spcPts val="0"/>
              </a:spcAft>
              <a:buClrTx/>
              <a:buSzPct val="100000"/>
              <a:buFont typeface="Helvetica"/>
              <a:buChar char="•"/>
              <a:tabLst/>
              <a:defRPr sz="5800" b="0" i="0" u="none" strike="noStrike" cap="none" spc="0" baseline="0">
                <a:ln>
                  <a:noFill/>
                </a:ln>
                <a:solidFill>
                  <a:srgbClr val="000000"/>
                </a:solidFill>
                <a:uFillTx/>
                <a:latin typeface="+mj-lt"/>
                <a:ea typeface="+mj-ea"/>
                <a:cs typeface="+mj-cs"/>
                <a:sym typeface="Calibri"/>
              </a:defRPr>
            </a:lvl3pPr>
            <a:lvl4pPr marL="3131820" marR="0" indent="-662940" algn="l" defTabSz="822960" rtl="0" eaLnBrk="1" latinLnBrk="0" hangingPunct="1">
              <a:lnSpc>
                <a:spcPct val="100000"/>
              </a:lnSpc>
              <a:spcBef>
                <a:spcPts val="1300"/>
              </a:spcBef>
              <a:spcAft>
                <a:spcPts val="0"/>
              </a:spcAft>
              <a:buClrTx/>
              <a:buSzPct val="100000"/>
              <a:buFont typeface="Helvetica"/>
              <a:buChar char="–"/>
              <a:tabLst/>
              <a:defRPr sz="5800" b="0" i="0" u="none" strike="noStrike" cap="none" spc="0" baseline="0">
                <a:ln>
                  <a:noFill/>
                </a:ln>
                <a:solidFill>
                  <a:srgbClr val="000000"/>
                </a:solidFill>
                <a:uFillTx/>
                <a:latin typeface="+mj-lt"/>
                <a:ea typeface="+mj-ea"/>
                <a:cs typeface="+mj-cs"/>
                <a:sym typeface="Calibri"/>
              </a:defRPr>
            </a:lvl4pPr>
            <a:lvl5pPr marL="3954779" marR="0" indent="-662939" algn="l" defTabSz="822960" rtl="0" eaLnBrk="1" latinLnBrk="0" hangingPunct="1">
              <a:lnSpc>
                <a:spcPct val="100000"/>
              </a:lnSpc>
              <a:spcBef>
                <a:spcPts val="1300"/>
              </a:spcBef>
              <a:spcAft>
                <a:spcPts val="0"/>
              </a:spcAft>
              <a:buClrTx/>
              <a:buSzPct val="100000"/>
              <a:buFont typeface="Helvetica"/>
              <a:buChar char="»"/>
              <a:tabLst/>
              <a:defRPr sz="5800" b="0" i="0" u="none" strike="noStrike" cap="none" spc="0" baseline="0">
                <a:ln>
                  <a:noFill/>
                </a:ln>
                <a:solidFill>
                  <a:srgbClr val="000000"/>
                </a:solidFill>
                <a:uFillTx/>
                <a:latin typeface="+mj-lt"/>
                <a:ea typeface="+mj-ea"/>
                <a:cs typeface="+mj-cs"/>
                <a:sym typeface="Calibri"/>
              </a:defRPr>
            </a:lvl5pPr>
            <a:lvl6pPr marL="4777739" marR="0" indent="-662939" algn="l" defTabSz="822960" rtl="0" eaLnBrk="1" latinLnBrk="0" hangingPunct="1">
              <a:lnSpc>
                <a:spcPct val="100000"/>
              </a:lnSpc>
              <a:spcBef>
                <a:spcPts val="1300"/>
              </a:spcBef>
              <a:spcAft>
                <a:spcPts val="0"/>
              </a:spcAft>
              <a:buClrTx/>
              <a:buSzPct val="100000"/>
              <a:buFont typeface="Helvetica"/>
              <a:buChar char="•"/>
              <a:tabLst/>
              <a:defRPr sz="5800" b="0" i="0" u="none" strike="noStrike" cap="none" spc="0" baseline="0">
                <a:ln>
                  <a:noFill/>
                </a:ln>
                <a:solidFill>
                  <a:srgbClr val="000000"/>
                </a:solidFill>
                <a:uFillTx/>
                <a:latin typeface="+mj-lt"/>
                <a:ea typeface="+mj-ea"/>
                <a:cs typeface="+mj-cs"/>
                <a:sym typeface="Calibri"/>
              </a:defRPr>
            </a:lvl6pPr>
            <a:lvl7pPr marL="5600700" marR="0" indent="-662939" algn="l" defTabSz="822960" rtl="0" eaLnBrk="1" latinLnBrk="0" hangingPunct="1">
              <a:lnSpc>
                <a:spcPct val="100000"/>
              </a:lnSpc>
              <a:spcBef>
                <a:spcPts val="1300"/>
              </a:spcBef>
              <a:spcAft>
                <a:spcPts val="0"/>
              </a:spcAft>
              <a:buClrTx/>
              <a:buSzPct val="100000"/>
              <a:buFont typeface="Helvetica"/>
              <a:buChar char="•"/>
              <a:tabLst/>
              <a:defRPr sz="5800" b="0" i="0" u="none" strike="noStrike" cap="none" spc="0" baseline="0">
                <a:ln>
                  <a:noFill/>
                </a:ln>
                <a:solidFill>
                  <a:srgbClr val="000000"/>
                </a:solidFill>
                <a:uFillTx/>
                <a:latin typeface="+mj-lt"/>
                <a:ea typeface="+mj-ea"/>
                <a:cs typeface="+mj-cs"/>
                <a:sym typeface="Calibri"/>
              </a:defRPr>
            </a:lvl7pPr>
            <a:lvl8pPr marL="6423659" marR="0" indent="-662939" algn="l" defTabSz="822960" rtl="0" eaLnBrk="1" latinLnBrk="0" hangingPunct="1">
              <a:lnSpc>
                <a:spcPct val="100000"/>
              </a:lnSpc>
              <a:spcBef>
                <a:spcPts val="1300"/>
              </a:spcBef>
              <a:spcAft>
                <a:spcPts val="0"/>
              </a:spcAft>
              <a:buClrTx/>
              <a:buSzPct val="100000"/>
              <a:buFont typeface="Helvetica"/>
              <a:buChar char="•"/>
              <a:tabLst/>
              <a:defRPr sz="5800" b="0" i="0" u="none" strike="noStrike" cap="none" spc="0" baseline="0">
                <a:ln>
                  <a:noFill/>
                </a:ln>
                <a:solidFill>
                  <a:srgbClr val="000000"/>
                </a:solidFill>
                <a:uFillTx/>
                <a:latin typeface="+mj-lt"/>
                <a:ea typeface="+mj-ea"/>
                <a:cs typeface="+mj-cs"/>
                <a:sym typeface="Calibri"/>
              </a:defRPr>
            </a:lvl8pPr>
            <a:lvl9pPr marL="7246619" marR="0" indent="-662940" algn="l" defTabSz="822960" rtl="0" eaLnBrk="1" latinLnBrk="0" hangingPunct="1">
              <a:lnSpc>
                <a:spcPct val="100000"/>
              </a:lnSpc>
              <a:spcBef>
                <a:spcPts val="1300"/>
              </a:spcBef>
              <a:spcAft>
                <a:spcPts val="0"/>
              </a:spcAft>
              <a:buClrTx/>
              <a:buSzPct val="100000"/>
              <a:buFont typeface="Helvetica"/>
              <a:buChar char="•"/>
              <a:tabLst/>
              <a:defRPr sz="5800" b="0" i="0" u="none" strike="noStrike" cap="none" spc="0" baseline="0">
                <a:ln>
                  <a:noFill/>
                </a:ln>
                <a:solidFill>
                  <a:srgbClr val="000000"/>
                </a:solidFill>
                <a:uFillTx/>
                <a:latin typeface="+mj-lt"/>
                <a:ea typeface="+mj-ea"/>
                <a:cs typeface="+mj-cs"/>
                <a:sym typeface="Calibri"/>
              </a:defRPr>
            </a:lvl9pPr>
          </a:lstStyle>
          <a:p>
            <a:pPr marL="617219" marR="0" lvl="0" indent="-617219" algn="l" defTabSz="822960" rtl="0" eaLnBrk="1" fontAlgn="auto" latinLnBrk="0" hangingPunct="1">
              <a:lnSpc>
                <a:spcPct val="100000"/>
              </a:lnSpc>
              <a:spcBef>
                <a:spcPts val="1300"/>
              </a:spcBef>
              <a:spcAft>
                <a:spcPts val="0"/>
              </a:spcAft>
              <a:buClrTx/>
              <a:buSzPct val="100000"/>
              <a:buFont typeface="Wingdings" panose="05000000000000000000" pitchFamily="2" charset="2"/>
              <a:buChar char="Ø"/>
              <a:tabLst/>
              <a:defRPr/>
            </a:pPr>
            <a:r>
              <a:rPr kumimoji="0" lang="en-US" sz="1600" b="0" i="0" u="none" strike="noStrike" kern="0" cap="none" spc="0" normalizeH="0" baseline="0" noProof="0" dirty="0">
                <a:ln>
                  <a:noFill/>
                </a:ln>
                <a:solidFill>
                  <a:srgbClr val="000000"/>
                </a:solidFill>
                <a:effectLst/>
                <a:uLnTx/>
                <a:uFillTx/>
                <a:latin typeface="Calibri"/>
                <a:cs typeface="Calibri"/>
                <a:sym typeface="Calibri"/>
              </a:rPr>
              <a:t>Reported events are reviewed by the IRB Committee or by a single IRB Chair based on level of risk. Reportable </a:t>
            </a:r>
            <a:r>
              <a:rPr lang="en-US" sz="1600" kern="0" dirty="0">
                <a:latin typeface="Calibri"/>
                <a:cs typeface="Calibri"/>
              </a:rPr>
              <a:t>events may also be a Notify IRB, which do not require IRB Committee or Chair review. </a:t>
            </a:r>
          </a:p>
          <a:p>
            <a:pPr marL="617219" marR="0" lvl="0" indent="-617219" algn="l" defTabSz="822960" rtl="0" eaLnBrk="1" fontAlgn="auto" latinLnBrk="0" hangingPunct="1">
              <a:lnSpc>
                <a:spcPct val="100000"/>
              </a:lnSpc>
              <a:spcBef>
                <a:spcPts val="1300"/>
              </a:spcBef>
              <a:spcAft>
                <a:spcPts val="0"/>
              </a:spcAft>
              <a:buClrTx/>
              <a:buSzPct val="100000"/>
              <a:buFont typeface="Wingdings" panose="05000000000000000000" pitchFamily="2" charset="2"/>
              <a:buChar char="Ø"/>
              <a:tabLst/>
              <a:defRPr/>
            </a:pPr>
            <a:r>
              <a:rPr lang="en-US" sz="1600" kern="0" dirty="0">
                <a:latin typeface="Calibri"/>
                <a:cs typeface="Calibri"/>
              </a:rPr>
              <a:t>July and August 2021 data are unavailable due to </a:t>
            </a:r>
            <a:r>
              <a:rPr lang="en-US" sz="1600" kern="0" dirty="0" err="1">
                <a:latin typeface="Calibri"/>
                <a:cs typeface="Calibri"/>
              </a:rPr>
              <a:t>eIRB</a:t>
            </a:r>
            <a:r>
              <a:rPr lang="en-US" sz="1600" kern="0" dirty="0">
                <a:latin typeface="Calibri"/>
                <a:cs typeface="Calibri"/>
              </a:rPr>
              <a:t> implementation and the HSPP submission blackout period. </a:t>
            </a:r>
            <a:endParaRPr kumimoji="0" lang="en-US" sz="1600" b="0" i="0" u="none" strike="noStrike" kern="0" cap="none" spc="0" normalizeH="0" baseline="0" noProof="0" dirty="0">
              <a:ln>
                <a:noFill/>
              </a:ln>
              <a:solidFill>
                <a:srgbClr val="000000"/>
              </a:solidFill>
              <a:effectLst/>
              <a:uLnTx/>
              <a:uFillTx/>
              <a:latin typeface="Calibri"/>
              <a:cs typeface="Calibri"/>
              <a:sym typeface="Calibri"/>
            </a:endParaRPr>
          </a:p>
        </p:txBody>
      </p:sp>
      <p:graphicFrame>
        <p:nvGraphicFramePr>
          <p:cNvPr id="7" name="Chart 6">
            <a:extLst>
              <a:ext uri="{FF2B5EF4-FFF2-40B4-BE49-F238E27FC236}">
                <a16:creationId xmlns:a16="http://schemas.microsoft.com/office/drawing/2014/main" id="{4A61B279-A30B-4B0F-B3C9-C842EFB599E3}"/>
              </a:ext>
            </a:extLst>
          </p:cNvPr>
          <p:cNvGraphicFramePr/>
          <p:nvPr>
            <p:extLst>
              <p:ext uri="{D42A27DB-BD31-4B8C-83A1-F6EECF244321}">
                <p14:modId xmlns:p14="http://schemas.microsoft.com/office/powerpoint/2010/main" val="1067758104"/>
              </p:ext>
            </p:extLst>
          </p:nvPr>
        </p:nvGraphicFramePr>
        <p:xfrm>
          <a:off x="1187624" y="1556792"/>
          <a:ext cx="6624736" cy="36681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291648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p:nvPr/>
        </p:nvSpPr>
        <p:spPr>
          <a:xfrm>
            <a:off x="755576" y="485514"/>
            <a:ext cx="8091264" cy="855254"/>
          </a:xfrm>
          <a:prstGeom prst="rect">
            <a:avLst/>
          </a:prstGeom>
          <a:noFill/>
          <a:ln>
            <a:noFill/>
          </a:ln>
        </p:spPr>
        <p:txBody>
          <a:bodyPr wrap="square" lIns="0" tIns="0" rIns="0" bIns="0" anchor="t"/>
          <a:lstStyle/>
          <a:p>
            <a:pPr algn="ctr">
              <a:lnSpc>
                <a:spcPts val="5000"/>
              </a:lnSpc>
              <a:spcAft>
                <a:spcPts val="2700"/>
              </a:spcAft>
              <a:defRPr lang="en-US"/>
            </a:pPr>
            <a:r>
              <a:rPr lang="en-US" sz="3200" dirty="0">
                <a:solidFill>
                  <a:srgbClr val="9F1428"/>
                </a:solidFill>
                <a:latin typeface="MiloOT-Xbold" charset="77"/>
                <a:ea typeface="MiloOT-Xbold" charset="77"/>
                <a:cs typeface="MiloOT-Xbold" charset="77"/>
              </a:rPr>
              <a:t>Reportable Events by Type</a:t>
            </a:r>
          </a:p>
        </p:txBody>
      </p:sp>
      <p:pic>
        <p:nvPicPr>
          <p:cNvPr id="5" name="Picture 4">
            <a:extLst>
              <a:ext uri="{FF2B5EF4-FFF2-40B4-BE49-F238E27FC236}">
                <a16:creationId xmlns:a16="http://schemas.microsoft.com/office/drawing/2014/main" id="{DBD0FA34-B512-CF48-B784-9E3B74978190}"/>
              </a:ext>
            </a:extLst>
          </p:cNvPr>
          <p:cNvPicPr>
            <a:picLocks noChangeAspect="1"/>
          </p:cNvPicPr>
          <p:nvPr/>
        </p:nvPicPr>
        <p:blipFill>
          <a:blip r:embed="rId3"/>
          <a:stretch>
            <a:fillRect/>
          </a:stretch>
        </p:blipFill>
        <p:spPr>
          <a:xfrm>
            <a:off x="7380312" y="6401880"/>
            <a:ext cx="1396752" cy="339488"/>
          </a:xfrm>
          <a:prstGeom prst="rect">
            <a:avLst/>
          </a:prstGeom>
        </p:spPr>
      </p:pic>
      <p:sp>
        <p:nvSpPr>
          <p:cNvPr id="8" name="Text Placeholder 2">
            <a:extLst>
              <a:ext uri="{FF2B5EF4-FFF2-40B4-BE49-F238E27FC236}">
                <a16:creationId xmlns:a16="http://schemas.microsoft.com/office/drawing/2014/main" id="{80BC5996-26D4-4C76-A39B-CE8DDC7BB088}"/>
              </a:ext>
            </a:extLst>
          </p:cNvPr>
          <p:cNvSpPr txBox="1">
            <a:spLocks/>
          </p:cNvSpPr>
          <p:nvPr/>
        </p:nvSpPr>
        <p:spPr>
          <a:xfrm>
            <a:off x="853737" y="5661073"/>
            <a:ext cx="7197527" cy="711413"/>
          </a:xfrm>
          <a:prstGeom prst="rect">
            <a:avLst/>
          </a:prstGeom>
          <a:extLst>
            <a:ext uri="{C572A759-6A51-4108-AA02-DFA0A04FC94B}">
              <ma14:wrappingTextBoxFlag xmlns="" xmlns:ma14="http://schemas.microsoft.com/office/mac/drawingml/2011/main" val="1"/>
            </a:ext>
          </a:extLst>
        </p:spPr>
        <p:txBody>
          <a:bodyPr/>
          <a:lstStyle>
            <a:lvl1pPr marL="617219" marR="0" indent="-617219" algn="l" defTabSz="822960" rtl="0" eaLnBrk="1" latinLnBrk="0" hangingPunct="1">
              <a:lnSpc>
                <a:spcPct val="100000"/>
              </a:lnSpc>
              <a:spcBef>
                <a:spcPts val="1300"/>
              </a:spcBef>
              <a:spcAft>
                <a:spcPts val="0"/>
              </a:spcAft>
              <a:buClrTx/>
              <a:buSzPct val="100000"/>
              <a:buFont typeface="Helvetica"/>
              <a:buChar char="•"/>
              <a:tabLst/>
              <a:defRPr sz="5800" b="0" i="0" u="none" strike="noStrike" cap="none" spc="0" baseline="0">
                <a:ln>
                  <a:noFill/>
                </a:ln>
                <a:solidFill>
                  <a:srgbClr val="000000"/>
                </a:solidFill>
                <a:uFillTx/>
                <a:latin typeface="+mj-lt"/>
                <a:ea typeface="+mj-ea"/>
                <a:cs typeface="+mj-cs"/>
                <a:sym typeface="Calibri"/>
              </a:defRPr>
            </a:lvl1pPr>
            <a:lvl2pPr marL="1419605" marR="0" indent="-596645" algn="l" defTabSz="822960" rtl="0" eaLnBrk="1" latinLnBrk="0" hangingPunct="1">
              <a:lnSpc>
                <a:spcPct val="100000"/>
              </a:lnSpc>
              <a:spcBef>
                <a:spcPts val="1300"/>
              </a:spcBef>
              <a:spcAft>
                <a:spcPts val="0"/>
              </a:spcAft>
              <a:buClrTx/>
              <a:buSzPct val="100000"/>
              <a:buFont typeface="Helvetica"/>
              <a:buChar char="–"/>
              <a:tabLst/>
              <a:defRPr sz="5800" b="0" i="0" u="none" strike="noStrike" cap="none" spc="0" baseline="0">
                <a:ln>
                  <a:noFill/>
                </a:ln>
                <a:solidFill>
                  <a:srgbClr val="000000"/>
                </a:solidFill>
                <a:uFillTx/>
                <a:latin typeface="+mj-lt"/>
                <a:ea typeface="+mj-ea"/>
                <a:cs typeface="+mj-cs"/>
                <a:sym typeface="Calibri"/>
              </a:defRPr>
            </a:lvl2pPr>
            <a:lvl3pPr marL="2200939" marR="0" indent="-555019" algn="l" defTabSz="822960" rtl="0" eaLnBrk="1" latinLnBrk="0" hangingPunct="1">
              <a:lnSpc>
                <a:spcPct val="100000"/>
              </a:lnSpc>
              <a:spcBef>
                <a:spcPts val="1300"/>
              </a:spcBef>
              <a:spcAft>
                <a:spcPts val="0"/>
              </a:spcAft>
              <a:buClrTx/>
              <a:buSzPct val="100000"/>
              <a:buFont typeface="Helvetica"/>
              <a:buChar char="•"/>
              <a:tabLst/>
              <a:defRPr sz="5800" b="0" i="0" u="none" strike="noStrike" cap="none" spc="0" baseline="0">
                <a:ln>
                  <a:noFill/>
                </a:ln>
                <a:solidFill>
                  <a:srgbClr val="000000"/>
                </a:solidFill>
                <a:uFillTx/>
                <a:latin typeface="+mj-lt"/>
                <a:ea typeface="+mj-ea"/>
                <a:cs typeface="+mj-cs"/>
                <a:sym typeface="Calibri"/>
              </a:defRPr>
            </a:lvl3pPr>
            <a:lvl4pPr marL="3131820" marR="0" indent="-662940" algn="l" defTabSz="822960" rtl="0" eaLnBrk="1" latinLnBrk="0" hangingPunct="1">
              <a:lnSpc>
                <a:spcPct val="100000"/>
              </a:lnSpc>
              <a:spcBef>
                <a:spcPts val="1300"/>
              </a:spcBef>
              <a:spcAft>
                <a:spcPts val="0"/>
              </a:spcAft>
              <a:buClrTx/>
              <a:buSzPct val="100000"/>
              <a:buFont typeface="Helvetica"/>
              <a:buChar char="–"/>
              <a:tabLst/>
              <a:defRPr sz="5800" b="0" i="0" u="none" strike="noStrike" cap="none" spc="0" baseline="0">
                <a:ln>
                  <a:noFill/>
                </a:ln>
                <a:solidFill>
                  <a:srgbClr val="000000"/>
                </a:solidFill>
                <a:uFillTx/>
                <a:latin typeface="+mj-lt"/>
                <a:ea typeface="+mj-ea"/>
                <a:cs typeface="+mj-cs"/>
                <a:sym typeface="Calibri"/>
              </a:defRPr>
            </a:lvl4pPr>
            <a:lvl5pPr marL="3954779" marR="0" indent="-662939" algn="l" defTabSz="822960" rtl="0" eaLnBrk="1" latinLnBrk="0" hangingPunct="1">
              <a:lnSpc>
                <a:spcPct val="100000"/>
              </a:lnSpc>
              <a:spcBef>
                <a:spcPts val="1300"/>
              </a:spcBef>
              <a:spcAft>
                <a:spcPts val="0"/>
              </a:spcAft>
              <a:buClrTx/>
              <a:buSzPct val="100000"/>
              <a:buFont typeface="Helvetica"/>
              <a:buChar char="»"/>
              <a:tabLst/>
              <a:defRPr sz="5800" b="0" i="0" u="none" strike="noStrike" cap="none" spc="0" baseline="0">
                <a:ln>
                  <a:noFill/>
                </a:ln>
                <a:solidFill>
                  <a:srgbClr val="000000"/>
                </a:solidFill>
                <a:uFillTx/>
                <a:latin typeface="+mj-lt"/>
                <a:ea typeface="+mj-ea"/>
                <a:cs typeface="+mj-cs"/>
                <a:sym typeface="Calibri"/>
              </a:defRPr>
            </a:lvl5pPr>
            <a:lvl6pPr marL="4777739" marR="0" indent="-662939" algn="l" defTabSz="822960" rtl="0" eaLnBrk="1" latinLnBrk="0" hangingPunct="1">
              <a:lnSpc>
                <a:spcPct val="100000"/>
              </a:lnSpc>
              <a:spcBef>
                <a:spcPts val="1300"/>
              </a:spcBef>
              <a:spcAft>
                <a:spcPts val="0"/>
              </a:spcAft>
              <a:buClrTx/>
              <a:buSzPct val="100000"/>
              <a:buFont typeface="Helvetica"/>
              <a:buChar char="•"/>
              <a:tabLst/>
              <a:defRPr sz="5800" b="0" i="0" u="none" strike="noStrike" cap="none" spc="0" baseline="0">
                <a:ln>
                  <a:noFill/>
                </a:ln>
                <a:solidFill>
                  <a:srgbClr val="000000"/>
                </a:solidFill>
                <a:uFillTx/>
                <a:latin typeface="+mj-lt"/>
                <a:ea typeface="+mj-ea"/>
                <a:cs typeface="+mj-cs"/>
                <a:sym typeface="Calibri"/>
              </a:defRPr>
            </a:lvl6pPr>
            <a:lvl7pPr marL="5600700" marR="0" indent="-662939" algn="l" defTabSz="822960" rtl="0" eaLnBrk="1" latinLnBrk="0" hangingPunct="1">
              <a:lnSpc>
                <a:spcPct val="100000"/>
              </a:lnSpc>
              <a:spcBef>
                <a:spcPts val="1300"/>
              </a:spcBef>
              <a:spcAft>
                <a:spcPts val="0"/>
              </a:spcAft>
              <a:buClrTx/>
              <a:buSzPct val="100000"/>
              <a:buFont typeface="Helvetica"/>
              <a:buChar char="•"/>
              <a:tabLst/>
              <a:defRPr sz="5800" b="0" i="0" u="none" strike="noStrike" cap="none" spc="0" baseline="0">
                <a:ln>
                  <a:noFill/>
                </a:ln>
                <a:solidFill>
                  <a:srgbClr val="000000"/>
                </a:solidFill>
                <a:uFillTx/>
                <a:latin typeface="+mj-lt"/>
                <a:ea typeface="+mj-ea"/>
                <a:cs typeface="+mj-cs"/>
                <a:sym typeface="Calibri"/>
              </a:defRPr>
            </a:lvl7pPr>
            <a:lvl8pPr marL="6423659" marR="0" indent="-662939" algn="l" defTabSz="822960" rtl="0" eaLnBrk="1" latinLnBrk="0" hangingPunct="1">
              <a:lnSpc>
                <a:spcPct val="100000"/>
              </a:lnSpc>
              <a:spcBef>
                <a:spcPts val="1300"/>
              </a:spcBef>
              <a:spcAft>
                <a:spcPts val="0"/>
              </a:spcAft>
              <a:buClrTx/>
              <a:buSzPct val="100000"/>
              <a:buFont typeface="Helvetica"/>
              <a:buChar char="•"/>
              <a:tabLst/>
              <a:defRPr sz="5800" b="0" i="0" u="none" strike="noStrike" cap="none" spc="0" baseline="0">
                <a:ln>
                  <a:noFill/>
                </a:ln>
                <a:solidFill>
                  <a:srgbClr val="000000"/>
                </a:solidFill>
                <a:uFillTx/>
                <a:latin typeface="+mj-lt"/>
                <a:ea typeface="+mj-ea"/>
                <a:cs typeface="+mj-cs"/>
                <a:sym typeface="Calibri"/>
              </a:defRPr>
            </a:lvl8pPr>
            <a:lvl9pPr marL="7246619" marR="0" indent="-662940" algn="l" defTabSz="822960" rtl="0" eaLnBrk="1" latinLnBrk="0" hangingPunct="1">
              <a:lnSpc>
                <a:spcPct val="100000"/>
              </a:lnSpc>
              <a:spcBef>
                <a:spcPts val="1300"/>
              </a:spcBef>
              <a:spcAft>
                <a:spcPts val="0"/>
              </a:spcAft>
              <a:buClrTx/>
              <a:buSzPct val="100000"/>
              <a:buFont typeface="Helvetica"/>
              <a:buChar char="•"/>
              <a:tabLst/>
              <a:defRPr sz="5800" b="0" i="0" u="none" strike="noStrike" cap="none" spc="0" baseline="0">
                <a:ln>
                  <a:noFill/>
                </a:ln>
                <a:solidFill>
                  <a:srgbClr val="000000"/>
                </a:solidFill>
                <a:uFillTx/>
                <a:latin typeface="+mj-lt"/>
                <a:ea typeface="+mj-ea"/>
                <a:cs typeface="+mj-cs"/>
                <a:sym typeface="Calibri"/>
              </a:defRPr>
            </a:lvl9pPr>
          </a:lstStyle>
          <a:p>
            <a:pPr>
              <a:buFont typeface="Wingdings" panose="05000000000000000000" pitchFamily="2" charset="2"/>
              <a:buChar char="Ø"/>
              <a:defRPr/>
            </a:pPr>
            <a:r>
              <a:rPr kumimoji="0" lang="en-US" sz="1600" b="0" i="0" u="none" strike="noStrike" kern="0" cap="none" spc="0" normalizeH="0" baseline="0" noProof="0" dirty="0">
                <a:ln>
                  <a:noFill/>
                </a:ln>
                <a:solidFill>
                  <a:srgbClr val="000000"/>
                </a:solidFill>
                <a:effectLst/>
                <a:uLnTx/>
                <a:uFillTx/>
                <a:latin typeface="Calibri"/>
                <a:cs typeface="Calibri"/>
                <a:sym typeface="Calibri"/>
              </a:rPr>
              <a:t>Researchers Error (41) was the most common Reportable Event in 2021 compared to Unreviewed Changes (i.e., Protocol Deviations) in 2020 (63).</a:t>
            </a:r>
          </a:p>
        </p:txBody>
      </p:sp>
      <p:graphicFrame>
        <p:nvGraphicFramePr>
          <p:cNvPr id="9" name="Chart 8">
            <a:extLst>
              <a:ext uri="{FF2B5EF4-FFF2-40B4-BE49-F238E27FC236}">
                <a16:creationId xmlns:a16="http://schemas.microsoft.com/office/drawing/2014/main" id="{5BCEAA47-5AF0-404A-97BD-A0A1457D448B}"/>
              </a:ext>
            </a:extLst>
          </p:cNvPr>
          <p:cNvGraphicFramePr/>
          <p:nvPr>
            <p:extLst>
              <p:ext uri="{D42A27DB-BD31-4B8C-83A1-F6EECF244321}">
                <p14:modId xmlns:p14="http://schemas.microsoft.com/office/powerpoint/2010/main" val="642033662"/>
              </p:ext>
            </p:extLst>
          </p:nvPr>
        </p:nvGraphicFramePr>
        <p:xfrm>
          <a:off x="611560" y="1397000"/>
          <a:ext cx="8064896" cy="4064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622003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p:nvPr/>
        </p:nvSpPr>
        <p:spPr>
          <a:xfrm>
            <a:off x="526368" y="332656"/>
            <a:ext cx="8091264" cy="855254"/>
          </a:xfrm>
          <a:prstGeom prst="rect">
            <a:avLst/>
          </a:prstGeom>
          <a:noFill/>
          <a:ln>
            <a:noFill/>
          </a:ln>
        </p:spPr>
        <p:txBody>
          <a:bodyPr wrap="square" lIns="0" tIns="0" rIns="0" bIns="0" anchor="t"/>
          <a:lstStyle/>
          <a:p>
            <a:pPr algn="ctr">
              <a:lnSpc>
                <a:spcPts val="5000"/>
              </a:lnSpc>
              <a:spcAft>
                <a:spcPts val="2700"/>
              </a:spcAft>
              <a:defRPr lang="en-US"/>
            </a:pPr>
            <a:r>
              <a:rPr lang="en-US" sz="3200" dirty="0">
                <a:solidFill>
                  <a:srgbClr val="9F1428"/>
                </a:solidFill>
                <a:latin typeface="MiloOT-Xbold" charset="77"/>
                <a:ea typeface="MiloOT-Xbold" charset="77"/>
                <a:cs typeface="MiloOT-Xbold" charset="77"/>
              </a:rPr>
              <a:t>     2021 Non-Committee Workload</a:t>
            </a:r>
          </a:p>
        </p:txBody>
      </p:sp>
      <p:pic>
        <p:nvPicPr>
          <p:cNvPr id="5" name="Picture 4">
            <a:extLst>
              <a:ext uri="{FF2B5EF4-FFF2-40B4-BE49-F238E27FC236}">
                <a16:creationId xmlns:a16="http://schemas.microsoft.com/office/drawing/2014/main" id="{DBD0FA34-B512-CF48-B784-9E3B74978190}"/>
              </a:ext>
            </a:extLst>
          </p:cNvPr>
          <p:cNvPicPr>
            <a:picLocks noChangeAspect="1"/>
          </p:cNvPicPr>
          <p:nvPr/>
        </p:nvPicPr>
        <p:blipFill>
          <a:blip r:embed="rId3"/>
          <a:stretch>
            <a:fillRect/>
          </a:stretch>
        </p:blipFill>
        <p:spPr>
          <a:xfrm>
            <a:off x="7380312" y="6401880"/>
            <a:ext cx="1396752" cy="339488"/>
          </a:xfrm>
          <a:prstGeom prst="rect">
            <a:avLst/>
          </a:prstGeom>
        </p:spPr>
      </p:pic>
      <p:sp>
        <p:nvSpPr>
          <p:cNvPr id="6" name="TextBox 5">
            <a:extLst>
              <a:ext uri="{FF2B5EF4-FFF2-40B4-BE49-F238E27FC236}">
                <a16:creationId xmlns:a16="http://schemas.microsoft.com/office/drawing/2014/main" id="{B3222BBB-95E1-49CA-9BC1-A8CECEE19767}"/>
              </a:ext>
            </a:extLst>
          </p:cNvPr>
          <p:cNvSpPr txBox="1"/>
          <p:nvPr/>
        </p:nvSpPr>
        <p:spPr>
          <a:xfrm>
            <a:off x="395536" y="5085184"/>
            <a:ext cx="6937649" cy="1928596"/>
          </a:xfrm>
          <a:prstGeom prst="rect">
            <a:avLst/>
          </a:prstGeom>
          <a:noFill/>
          <a:ln w="12700" cap="flat">
            <a:noFill/>
            <a:miter lim="400000"/>
          </a:ln>
          <a:effectLst/>
          <a:sp3d/>
        </p:spPr>
        <p:txBody>
          <a:bodyPr rot="0" spcFirstLastPara="1" vertOverflow="overflow" horzOverflow="overflow" vert="horz" wrap="square" lIns="0" tIns="0" rIns="0" bIns="0" numCol="1" spcCol="38100" rtlCol="0" anchor="ctr">
            <a:normAutofit/>
          </a:bodyPr>
          <a:lstStyle/>
          <a:p>
            <a:pPr marL="342900" marR="0" lvl="0" indent="-342900" defTabSz="822960" eaLnBrk="1" fontAlgn="auto" latinLnBrk="0" hangingPunct="0">
              <a:lnSpc>
                <a:spcPct val="100000"/>
              </a:lnSpc>
              <a:spcBef>
                <a:spcPts val="0"/>
              </a:spcBef>
              <a:spcAft>
                <a:spcPts val="0"/>
              </a:spcAft>
              <a:buClrTx/>
              <a:buSzTx/>
              <a:buFont typeface="Wingdings" panose="05000000000000000000" pitchFamily="2" charset="2"/>
              <a:buChar char="Ø"/>
              <a:tabLst/>
              <a:defRPr/>
            </a:pPr>
            <a:r>
              <a:rPr kumimoji="0" lang="en-US" sz="1600" b="0" i="0" u="none" strike="noStrike" kern="0" cap="none" spc="0" normalizeH="0" baseline="0" noProof="0" dirty="0">
                <a:ln>
                  <a:noFill/>
                </a:ln>
                <a:solidFill>
                  <a:srgbClr val="535353">
                    <a:lumMod val="50000"/>
                  </a:srgbClr>
                </a:solidFill>
                <a:effectLst/>
                <a:uLnTx/>
                <a:uFillTx/>
                <a:sym typeface="MiloOT-Xbold"/>
              </a:rPr>
              <a:t>Modifications (1116) represented the majority of Non-Committee submissions. </a:t>
            </a:r>
          </a:p>
          <a:p>
            <a:pPr marL="342900" marR="0" lvl="0" indent="-342900" defTabSz="822960" eaLnBrk="1" fontAlgn="auto" latinLnBrk="0" hangingPunct="0">
              <a:lnSpc>
                <a:spcPct val="100000"/>
              </a:lnSpc>
              <a:spcBef>
                <a:spcPts val="0"/>
              </a:spcBef>
              <a:spcAft>
                <a:spcPts val="0"/>
              </a:spcAft>
              <a:buClrTx/>
              <a:buSzTx/>
              <a:buFont typeface="Wingdings" panose="05000000000000000000" pitchFamily="2" charset="2"/>
              <a:buChar char="Ø"/>
              <a:tabLst/>
              <a:defRPr/>
            </a:pPr>
            <a:r>
              <a:rPr lang="en-US" sz="1600" kern="0" dirty="0">
                <a:solidFill>
                  <a:srgbClr val="535353">
                    <a:lumMod val="50000"/>
                  </a:srgbClr>
                </a:solidFill>
                <a:sym typeface="MiloOT-Xbold"/>
              </a:rPr>
              <a:t>New Projects (679) were the second largest submissions. </a:t>
            </a:r>
          </a:p>
          <a:p>
            <a:pPr marL="342900" indent="-342900" defTabSz="822960" hangingPunct="0">
              <a:buFont typeface="Wingdings" panose="05000000000000000000" pitchFamily="2" charset="2"/>
              <a:buChar char="Ø"/>
              <a:defRPr/>
            </a:pPr>
            <a:r>
              <a:rPr lang="en-US" sz="1600" kern="0" dirty="0">
                <a:solidFill>
                  <a:srgbClr val="535353">
                    <a:lumMod val="50000"/>
                  </a:srgbClr>
                </a:solidFill>
                <a:sym typeface="MiloOT-Xbold"/>
              </a:rPr>
              <a:t>Mod/CR workload is low due to it being a new submission type when HSPP transitioned to </a:t>
            </a:r>
            <a:r>
              <a:rPr lang="en-US" sz="1600" kern="0" dirty="0" err="1">
                <a:solidFill>
                  <a:srgbClr val="535353">
                    <a:lumMod val="50000"/>
                  </a:srgbClr>
                </a:solidFill>
                <a:sym typeface="MiloOT-Xbold"/>
              </a:rPr>
              <a:t>eIRB</a:t>
            </a:r>
            <a:r>
              <a:rPr lang="en-US" sz="1600" kern="0" dirty="0">
                <a:solidFill>
                  <a:srgbClr val="535353">
                    <a:lumMod val="50000"/>
                  </a:srgbClr>
                </a:solidFill>
                <a:sym typeface="MiloOT-Xbold"/>
              </a:rPr>
              <a:t> in September 2021. Mod/CRs did not exist in the KC; therefore, there are no combined Mod/CR submissions in Q1 and Q2. </a:t>
            </a:r>
          </a:p>
        </p:txBody>
      </p:sp>
      <p:graphicFrame>
        <p:nvGraphicFramePr>
          <p:cNvPr id="7" name="Chart 6">
            <a:extLst>
              <a:ext uri="{FF2B5EF4-FFF2-40B4-BE49-F238E27FC236}">
                <a16:creationId xmlns:a16="http://schemas.microsoft.com/office/drawing/2014/main" id="{6A2C8063-0F8A-4400-81FD-17BD67110CCE}"/>
              </a:ext>
            </a:extLst>
          </p:cNvPr>
          <p:cNvGraphicFramePr/>
          <p:nvPr>
            <p:extLst>
              <p:ext uri="{D42A27DB-BD31-4B8C-83A1-F6EECF244321}">
                <p14:modId xmlns:p14="http://schemas.microsoft.com/office/powerpoint/2010/main" val="781564309"/>
              </p:ext>
            </p:extLst>
          </p:nvPr>
        </p:nvGraphicFramePr>
        <p:xfrm>
          <a:off x="395536" y="1377585"/>
          <a:ext cx="4288966" cy="3853463"/>
        </p:xfrm>
        <a:graphic>
          <a:graphicData uri="http://schemas.openxmlformats.org/drawingml/2006/chart">
            <c:chart xmlns:c="http://schemas.openxmlformats.org/drawingml/2006/chart" xmlns:r="http://schemas.openxmlformats.org/officeDocument/2006/relationships" r:id="rId4"/>
          </a:graphicData>
        </a:graphic>
      </p:graphicFrame>
      <p:sp>
        <p:nvSpPr>
          <p:cNvPr id="10" name="Speech Bubble: Rectangle with Corners Rounded 9">
            <a:extLst>
              <a:ext uri="{FF2B5EF4-FFF2-40B4-BE49-F238E27FC236}">
                <a16:creationId xmlns:a16="http://schemas.microsoft.com/office/drawing/2014/main" id="{4687D420-12BD-4023-B8B7-37DF1B1EF444}"/>
              </a:ext>
            </a:extLst>
          </p:cNvPr>
          <p:cNvSpPr/>
          <p:nvPr/>
        </p:nvSpPr>
        <p:spPr>
          <a:xfrm>
            <a:off x="323529" y="172102"/>
            <a:ext cx="1224136" cy="855255"/>
          </a:xfrm>
          <a:prstGeom prst="wedgeRoundRectCallout">
            <a:avLst>
              <a:gd name="adj1" fmla="val -10551"/>
              <a:gd name="adj2" fmla="val 78576"/>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100" dirty="0"/>
              <a:t>2602 items were reviewed by the IRB Associates in 2021.</a:t>
            </a:r>
          </a:p>
        </p:txBody>
      </p:sp>
      <p:graphicFrame>
        <p:nvGraphicFramePr>
          <p:cNvPr id="13" name="Chart 12">
            <a:extLst>
              <a:ext uri="{FF2B5EF4-FFF2-40B4-BE49-F238E27FC236}">
                <a16:creationId xmlns:a16="http://schemas.microsoft.com/office/drawing/2014/main" id="{14E4A150-803A-4231-9993-4D6FE2BC0A0F}"/>
              </a:ext>
            </a:extLst>
          </p:cNvPr>
          <p:cNvGraphicFramePr/>
          <p:nvPr>
            <p:extLst>
              <p:ext uri="{D42A27DB-BD31-4B8C-83A1-F6EECF244321}">
                <p14:modId xmlns:p14="http://schemas.microsoft.com/office/powerpoint/2010/main" val="4061627371"/>
              </p:ext>
            </p:extLst>
          </p:nvPr>
        </p:nvGraphicFramePr>
        <p:xfrm>
          <a:off x="4860032" y="1377585"/>
          <a:ext cx="4072943" cy="385346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39323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p:nvPr/>
        </p:nvSpPr>
        <p:spPr>
          <a:xfrm>
            <a:off x="526368" y="332656"/>
            <a:ext cx="8091264" cy="855254"/>
          </a:xfrm>
          <a:prstGeom prst="rect">
            <a:avLst/>
          </a:prstGeom>
          <a:noFill/>
          <a:ln>
            <a:noFill/>
          </a:ln>
        </p:spPr>
        <p:txBody>
          <a:bodyPr wrap="square" lIns="0" tIns="0" rIns="0" bIns="0" anchor="t"/>
          <a:lstStyle/>
          <a:p>
            <a:pPr>
              <a:lnSpc>
                <a:spcPts val="5000"/>
              </a:lnSpc>
              <a:spcAft>
                <a:spcPts val="2700"/>
              </a:spcAft>
              <a:defRPr lang="en-US"/>
            </a:pPr>
            <a:r>
              <a:rPr lang="en-US" sz="3200" dirty="0">
                <a:solidFill>
                  <a:srgbClr val="9F1428"/>
                </a:solidFill>
                <a:latin typeface="MiloOT-Xbold" charset="77"/>
                <a:ea typeface="MiloOT-Xbold" charset="77"/>
                <a:cs typeface="MiloOT-Xbold" charset="77"/>
              </a:rPr>
              <a:t>2021 Committee Workload</a:t>
            </a:r>
          </a:p>
        </p:txBody>
      </p:sp>
      <p:pic>
        <p:nvPicPr>
          <p:cNvPr id="5" name="Picture 4">
            <a:extLst>
              <a:ext uri="{FF2B5EF4-FFF2-40B4-BE49-F238E27FC236}">
                <a16:creationId xmlns:a16="http://schemas.microsoft.com/office/drawing/2014/main" id="{DBD0FA34-B512-CF48-B784-9E3B74978190}"/>
              </a:ext>
            </a:extLst>
          </p:cNvPr>
          <p:cNvPicPr>
            <a:picLocks noChangeAspect="1"/>
          </p:cNvPicPr>
          <p:nvPr/>
        </p:nvPicPr>
        <p:blipFill>
          <a:blip r:embed="rId3"/>
          <a:stretch>
            <a:fillRect/>
          </a:stretch>
        </p:blipFill>
        <p:spPr>
          <a:xfrm>
            <a:off x="7380312" y="6401880"/>
            <a:ext cx="1396752" cy="339488"/>
          </a:xfrm>
          <a:prstGeom prst="rect">
            <a:avLst/>
          </a:prstGeom>
        </p:spPr>
      </p:pic>
      <p:sp>
        <p:nvSpPr>
          <p:cNvPr id="7" name="Text Placeholder 2">
            <a:extLst>
              <a:ext uri="{FF2B5EF4-FFF2-40B4-BE49-F238E27FC236}">
                <a16:creationId xmlns:a16="http://schemas.microsoft.com/office/drawing/2014/main" id="{C76B4EAE-2499-494E-9BD6-D2D3BD1AFF99}"/>
              </a:ext>
            </a:extLst>
          </p:cNvPr>
          <p:cNvSpPr txBox="1">
            <a:spLocks/>
          </p:cNvSpPr>
          <p:nvPr/>
        </p:nvSpPr>
        <p:spPr>
          <a:xfrm>
            <a:off x="182418" y="5417799"/>
            <a:ext cx="7013376" cy="1172680"/>
          </a:xfrm>
          <a:prstGeom prst="rect">
            <a:avLst/>
          </a:prstGeom>
          <a:extLst>
            <a:ext uri="{C572A759-6A51-4108-AA02-DFA0A04FC94B}">
              <ma14:wrappingTextBoxFlag xmlns:ma14="http://schemas.microsoft.com/office/mac/drawingml/2011/main" xmlns="" val="1"/>
            </a:ext>
          </a:extLst>
        </p:spPr>
        <p:txBody>
          <a:bodyPr/>
          <a:lstStyle>
            <a:lvl1pPr marL="617219" marR="0" indent="-617219" algn="l" defTabSz="822960" rtl="0" eaLnBrk="1" latinLnBrk="0" hangingPunct="1">
              <a:lnSpc>
                <a:spcPct val="100000"/>
              </a:lnSpc>
              <a:spcBef>
                <a:spcPts val="1300"/>
              </a:spcBef>
              <a:spcAft>
                <a:spcPts val="0"/>
              </a:spcAft>
              <a:buClrTx/>
              <a:buSzPct val="100000"/>
              <a:buFont typeface="Helvetica"/>
              <a:buChar char="•"/>
              <a:tabLst/>
              <a:defRPr sz="5800" b="0" i="0" u="none" strike="noStrike" cap="none" spc="0" baseline="0">
                <a:ln>
                  <a:noFill/>
                </a:ln>
                <a:solidFill>
                  <a:srgbClr val="000000"/>
                </a:solidFill>
                <a:uFillTx/>
                <a:latin typeface="+mj-lt"/>
                <a:ea typeface="+mj-ea"/>
                <a:cs typeface="+mj-cs"/>
                <a:sym typeface="Calibri"/>
              </a:defRPr>
            </a:lvl1pPr>
            <a:lvl2pPr marL="1419605" marR="0" indent="-596645" algn="l" defTabSz="822960" rtl="0" eaLnBrk="1" latinLnBrk="0" hangingPunct="1">
              <a:lnSpc>
                <a:spcPct val="100000"/>
              </a:lnSpc>
              <a:spcBef>
                <a:spcPts val="1300"/>
              </a:spcBef>
              <a:spcAft>
                <a:spcPts val="0"/>
              </a:spcAft>
              <a:buClrTx/>
              <a:buSzPct val="100000"/>
              <a:buFont typeface="Helvetica"/>
              <a:buChar char="–"/>
              <a:tabLst/>
              <a:defRPr sz="5800" b="0" i="0" u="none" strike="noStrike" cap="none" spc="0" baseline="0">
                <a:ln>
                  <a:noFill/>
                </a:ln>
                <a:solidFill>
                  <a:srgbClr val="000000"/>
                </a:solidFill>
                <a:uFillTx/>
                <a:latin typeface="+mj-lt"/>
                <a:ea typeface="+mj-ea"/>
                <a:cs typeface="+mj-cs"/>
                <a:sym typeface="Calibri"/>
              </a:defRPr>
            </a:lvl2pPr>
            <a:lvl3pPr marL="2200939" marR="0" indent="-555019" algn="l" defTabSz="822960" rtl="0" eaLnBrk="1" latinLnBrk="0" hangingPunct="1">
              <a:lnSpc>
                <a:spcPct val="100000"/>
              </a:lnSpc>
              <a:spcBef>
                <a:spcPts val="1300"/>
              </a:spcBef>
              <a:spcAft>
                <a:spcPts val="0"/>
              </a:spcAft>
              <a:buClrTx/>
              <a:buSzPct val="100000"/>
              <a:buFont typeface="Helvetica"/>
              <a:buChar char="•"/>
              <a:tabLst/>
              <a:defRPr sz="5800" b="0" i="0" u="none" strike="noStrike" cap="none" spc="0" baseline="0">
                <a:ln>
                  <a:noFill/>
                </a:ln>
                <a:solidFill>
                  <a:srgbClr val="000000"/>
                </a:solidFill>
                <a:uFillTx/>
                <a:latin typeface="+mj-lt"/>
                <a:ea typeface="+mj-ea"/>
                <a:cs typeface="+mj-cs"/>
                <a:sym typeface="Calibri"/>
              </a:defRPr>
            </a:lvl3pPr>
            <a:lvl4pPr marL="3131820" marR="0" indent="-662940" algn="l" defTabSz="822960" rtl="0" eaLnBrk="1" latinLnBrk="0" hangingPunct="1">
              <a:lnSpc>
                <a:spcPct val="100000"/>
              </a:lnSpc>
              <a:spcBef>
                <a:spcPts val="1300"/>
              </a:spcBef>
              <a:spcAft>
                <a:spcPts val="0"/>
              </a:spcAft>
              <a:buClrTx/>
              <a:buSzPct val="100000"/>
              <a:buFont typeface="Helvetica"/>
              <a:buChar char="–"/>
              <a:tabLst/>
              <a:defRPr sz="5800" b="0" i="0" u="none" strike="noStrike" cap="none" spc="0" baseline="0">
                <a:ln>
                  <a:noFill/>
                </a:ln>
                <a:solidFill>
                  <a:srgbClr val="000000"/>
                </a:solidFill>
                <a:uFillTx/>
                <a:latin typeface="+mj-lt"/>
                <a:ea typeface="+mj-ea"/>
                <a:cs typeface="+mj-cs"/>
                <a:sym typeface="Calibri"/>
              </a:defRPr>
            </a:lvl4pPr>
            <a:lvl5pPr marL="3954779" marR="0" indent="-662939" algn="l" defTabSz="822960" rtl="0" eaLnBrk="1" latinLnBrk="0" hangingPunct="1">
              <a:lnSpc>
                <a:spcPct val="100000"/>
              </a:lnSpc>
              <a:spcBef>
                <a:spcPts val="1300"/>
              </a:spcBef>
              <a:spcAft>
                <a:spcPts val="0"/>
              </a:spcAft>
              <a:buClrTx/>
              <a:buSzPct val="100000"/>
              <a:buFont typeface="Helvetica"/>
              <a:buChar char="»"/>
              <a:tabLst/>
              <a:defRPr sz="5800" b="0" i="0" u="none" strike="noStrike" cap="none" spc="0" baseline="0">
                <a:ln>
                  <a:noFill/>
                </a:ln>
                <a:solidFill>
                  <a:srgbClr val="000000"/>
                </a:solidFill>
                <a:uFillTx/>
                <a:latin typeface="+mj-lt"/>
                <a:ea typeface="+mj-ea"/>
                <a:cs typeface="+mj-cs"/>
                <a:sym typeface="Calibri"/>
              </a:defRPr>
            </a:lvl5pPr>
            <a:lvl6pPr marL="4777739" marR="0" indent="-662939" algn="l" defTabSz="822960" rtl="0" eaLnBrk="1" latinLnBrk="0" hangingPunct="1">
              <a:lnSpc>
                <a:spcPct val="100000"/>
              </a:lnSpc>
              <a:spcBef>
                <a:spcPts val="1300"/>
              </a:spcBef>
              <a:spcAft>
                <a:spcPts val="0"/>
              </a:spcAft>
              <a:buClrTx/>
              <a:buSzPct val="100000"/>
              <a:buFont typeface="Helvetica"/>
              <a:buChar char="•"/>
              <a:tabLst/>
              <a:defRPr sz="5800" b="0" i="0" u="none" strike="noStrike" cap="none" spc="0" baseline="0">
                <a:ln>
                  <a:noFill/>
                </a:ln>
                <a:solidFill>
                  <a:srgbClr val="000000"/>
                </a:solidFill>
                <a:uFillTx/>
                <a:latin typeface="+mj-lt"/>
                <a:ea typeface="+mj-ea"/>
                <a:cs typeface="+mj-cs"/>
                <a:sym typeface="Calibri"/>
              </a:defRPr>
            </a:lvl6pPr>
            <a:lvl7pPr marL="5600700" marR="0" indent="-662939" algn="l" defTabSz="822960" rtl="0" eaLnBrk="1" latinLnBrk="0" hangingPunct="1">
              <a:lnSpc>
                <a:spcPct val="100000"/>
              </a:lnSpc>
              <a:spcBef>
                <a:spcPts val="1300"/>
              </a:spcBef>
              <a:spcAft>
                <a:spcPts val="0"/>
              </a:spcAft>
              <a:buClrTx/>
              <a:buSzPct val="100000"/>
              <a:buFont typeface="Helvetica"/>
              <a:buChar char="•"/>
              <a:tabLst/>
              <a:defRPr sz="5800" b="0" i="0" u="none" strike="noStrike" cap="none" spc="0" baseline="0">
                <a:ln>
                  <a:noFill/>
                </a:ln>
                <a:solidFill>
                  <a:srgbClr val="000000"/>
                </a:solidFill>
                <a:uFillTx/>
                <a:latin typeface="+mj-lt"/>
                <a:ea typeface="+mj-ea"/>
                <a:cs typeface="+mj-cs"/>
                <a:sym typeface="Calibri"/>
              </a:defRPr>
            </a:lvl7pPr>
            <a:lvl8pPr marL="6423659" marR="0" indent="-662939" algn="l" defTabSz="822960" rtl="0" eaLnBrk="1" latinLnBrk="0" hangingPunct="1">
              <a:lnSpc>
                <a:spcPct val="100000"/>
              </a:lnSpc>
              <a:spcBef>
                <a:spcPts val="1300"/>
              </a:spcBef>
              <a:spcAft>
                <a:spcPts val="0"/>
              </a:spcAft>
              <a:buClrTx/>
              <a:buSzPct val="100000"/>
              <a:buFont typeface="Helvetica"/>
              <a:buChar char="•"/>
              <a:tabLst/>
              <a:defRPr sz="5800" b="0" i="0" u="none" strike="noStrike" cap="none" spc="0" baseline="0">
                <a:ln>
                  <a:noFill/>
                </a:ln>
                <a:solidFill>
                  <a:srgbClr val="000000"/>
                </a:solidFill>
                <a:uFillTx/>
                <a:latin typeface="+mj-lt"/>
                <a:ea typeface="+mj-ea"/>
                <a:cs typeface="+mj-cs"/>
                <a:sym typeface="Calibri"/>
              </a:defRPr>
            </a:lvl8pPr>
            <a:lvl9pPr marL="7246619" marR="0" indent="-662940" algn="l" defTabSz="822960" rtl="0" eaLnBrk="1" latinLnBrk="0" hangingPunct="1">
              <a:lnSpc>
                <a:spcPct val="100000"/>
              </a:lnSpc>
              <a:spcBef>
                <a:spcPts val="1300"/>
              </a:spcBef>
              <a:spcAft>
                <a:spcPts val="0"/>
              </a:spcAft>
              <a:buClrTx/>
              <a:buSzPct val="100000"/>
              <a:buFont typeface="Helvetica"/>
              <a:buChar char="•"/>
              <a:tabLst/>
              <a:defRPr sz="5800" b="0" i="0" u="none" strike="noStrike" cap="none" spc="0" baseline="0">
                <a:ln>
                  <a:noFill/>
                </a:ln>
                <a:solidFill>
                  <a:srgbClr val="000000"/>
                </a:solidFill>
                <a:uFillTx/>
                <a:latin typeface="+mj-lt"/>
                <a:ea typeface="+mj-ea"/>
                <a:cs typeface="+mj-cs"/>
                <a:sym typeface="Calibri"/>
              </a:defRPr>
            </a:lvl9pPr>
          </a:lstStyle>
          <a:p>
            <a:pPr marL="342900" lvl="0" indent="-342900" hangingPunct="0">
              <a:spcBef>
                <a:spcPts val="0"/>
              </a:spcBef>
              <a:buSzTx/>
              <a:buFont typeface="Wingdings" panose="05000000000000000000" pitchFamily="2" charset="2"/>
              <a:buChar char="Ø"/>
              <a:defRPr/>
            </a:pPr>
            <a:r>
              <a:rPr lang="en-US" sz="1600" kern="0" dirty="0">
                <a:solidFill>
                  <a:srgbClr val="535353">
                    <a:lumMod val="50000"/>
                  </a:srgbClr>
                </a:solidFill>
                <a:latin typeface="+mn-lt"/>
                <a:ea typeface="+mn-ea"/>
                <a:cs typeface="+mn-cs"/>
                <a:sym typeface="MiloOT-Xbold"/>
              </a:rPr>
              <a:t>Continuing Reviews (75) represented the majority of Committee submissions. </a:t>
            </a:r>
          </a:p>
          <a:p>
            <a:pPr marL="342900" lvl="0" indent="-342900" hangingPunct="0">
              <a:spcBef>
                <a:spcPts val="0"/>
              </a:spcBef>
              <a:buSzTx/>
              <a:buFont typeface="Wingdings" panose="05000000000000000000" pitchFamily="2" charset="2"/>
              <a:buChar char="Ø"/>
              <a:defRPr/>
            </a:pPr>
            <a:r>
              <a:rPr lang="en-US" sz="1600" kern="0" dirty="0">
                <a:solidFill>
                  <a:srgbClr val="535353">
                    <a:lumMod val="50000"/>
                  </a:srgbClr>
                </a:solidFill>
                <a:latin typeface="+mn-lt"/>
                <a:ea typeface="+mn-ea"/>
                <a:cs typeface="+mn-cs"/>
                <a:sym typeface="MiloOT-Xbold"/>
              </a:rPr>
              <a:t>New Projects (68) were the second largest submissions for Committee.</a:t>
            </a:r>
          </a:p>
          <a:p>
            <a:pPr marL="342900" lvl="0" indent="-342900" hangingPunct="0">
              <a:spcBef>
                <a:spcPts val="0"/>
              </a:spcBef>
              <a:buSzTx/>
              <a:buFont typeface="Wingdings" panose="05000000000000000000" pitchFamily="2" charset="2"/>
              <a:buChar char="Ø"/>
              <a:defRPr/>
            </a:pPr>
            <a:r>
              <a:rPr lang="en-US" sz="1600" kern="0" dirty="0">
                <a:solidFill>
                  <a:srgbClr val="535353">
                    <a:lumMod val="50000"/>
                  </a:srgbClr>
                </a:solidFill>
                <a:sym typeface="MiloOT-Xbold"/>
              </a:rPr>
              <a:t>Mod/CR workload is low due to it being a new submission type when HSPP transitioned to </a:t>
            </a:r>
            <a:r>
              <a:rPr lang="en-US" sz="1600" kern="0" dirty="0" err="1">
                <a:solidFill>
                  <a:srgbClr val="535353">
                    <a:lumMod val="50000"/>
                  </a:srgbClr>
                </a:solidFill>
                <a:sym typeface="MiloOT-Xbold"/>
              </a:rPr>
              <a:t>eIRB</a:t>
            </a:r>
            <a:r>
              <a:rPr lang="en-US" sz="1600" kern="0" dirty="0">
                <a:solidFill>
                  <a:srgbClr val="535353">
                    <a:lumMod val="50000"/>
                  </a:srgbClr>
                </a:solidFill>
                <a:sym typeface="MiloOT-Xbold"/>
              </a:rPr>
              <a:t> in September 2021. Mod/CRs did not exist in the KC; therefore, there are no combined Mod/CR submissions in Q1 and Q2. </a:t>
            </a:r>
          </a:p>
        </p:txBody>
      </p:sp>
      <p:graphicFrame>
        <p:nvGraphicFramePr>
          <p:cNvPr id="9" name="Chart 8">
            <a:extLst>
              <a:ext uri="{FF2B5EF4-FFF2-40B4-BE49-F238E27FC236}">
                <a16:creationId xmlns:a16="http://schemas.microsoft.com/office/drawing/2014/main" id="{F6ECCB9E-302B-4B59-A0AD-D2838289DFB3}"/>
              </a:ext>
            </a:extLst>
          </p:cNvPr>
          <p:cNvGraphicFramePr/>
          <p:nvPr>
            <p:extLst>
              <p:ext uri="{D42A27DB-BD31-4B8C-83A1-F6EECF244321}">
                <p14:modId xmlns:p14="http://schemas.microsoft.com/office/powerpoint/2010/main" val="3866969855"/>
              </p:ext>
            </p:extLst>
          </p:nvPr>
        </p:nvGraphicFramePr>
        <p:xfrm>
          <a:off x="1524000" y="1240195"/>
          <a:ext cx="6096000" cy="4064000"/>
        </p:xfrm>
        <a:graphic>
          <a:graphicData uri="http://schemas.openxmlformats.org/drawingml/2006/chart">
            <c:chart xmlns:c="http://schemas.openxmlformats.org/drawingml/2006/chart" xmlns:r="http://schemas.openxmlformats.org/officeDocument/2006/relationships" r:id="rId4"/>
          </a:graphicData>
        </a:graphic>
      </p:graphicFrame>
      <p:sp>
        <p:nvSpPr>
          <p:cNvPr id="6" name="Speech Bubble: Rectangle with Corners Rounded 5">
            <a:extLst>
              <a:ext uri="{FF2B5EF4-FFF2-40B4-BE49-F238E27FC236}">
                <a16:creationId xmlns:a16="http://schemas.microsoft.com/office/drawing/2014/main" id="{2389F836-FC2F-4BDA-B57E-1167E75108D6}"/>
              </a:ext>
            </a:extLst>
          </p:cNvPr>
          <p:cNvSpPr/>
          <p:nvPr/>
        </p:nvSpPr>
        <p:spPr>
          <a:xfrm>
            <a:off x="6298539" y="386412"/>
            <a:ext cx="1794511" cy="1073715"/>
          </a:xfrm>
          <a:prstGeom prst="wedgeRoundRectCallout">
            <a:avLst>
              <a:gd name="adj1" fmla="val -47105"/>
              <a:gd name="adj2" fmla="val 76367"/>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a:t>183 items were reviewed by the IRB Coordinators during 2021</a:t>
            </a:r>
          </a:p>
        </p:txBody>
      </p:sp>
    </p:spTree>
    <p:extLst>
      <p:ext uri="{BB962C8B-B14F-4D97-AF65-F5344CB8AC3E}">
        <p14:creationId xmlns:p14="http://schemas.microsoft.com/office/powerpoint/2010/main" val="4357821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p:nvPr/>
        </p:nvSpPr>
        <p:spPr>
          <a:xfrm>
            <a:off x="526368" y="332656"/>
            <a:ext cx="8091264" cy="855254"/>
          </a:xfrm>
          <a:prstGeom prst="rect">
            <a:avLst/>
          </a:prstGeom>
          <a:noFill/>
          <a:ln>
            <a:noFill/>
          </a:ln>
        </p:spPr>
        <p:txBody>
          <a:bodyPr wrap="square" lIns="0" tIns="0" rIns="0" bIns="0" anchor="t"/>
          <a:lstStyle/>
          <a:p>
            <a:pPr>
              <a:lnSpc>
                <a:spcPts val="5000"/>
              </a:lnSpc>
              <a:spcAft>
                <a:spcPts val="2700"/>
              </a:spcAft>
              <a:defRPr lang="en-US"/>
            </a:pPr>
            <a:r>
              <a:rPr lang="en-US" sz="3200" dirty="0">
                <a:solidFill>
                  <a:srgbClr val="9F1428"/>
                </a:solidFill>
                <a:latin typeface="MiloOT-Xbold" charset="77"/>
                <a:ea typeface="MiloOT-Xbold" charset="77"/>
                <a:cs typeface="MiloOT-Xbold" charset="77"/>
              </a:rPr>
              <a:t>Historical Non-Committee Workload</a:t>
            </a:r>
          </a:p>
        </p:txBody>
      </p:sp>
      <p:pic>
        <p:nvPicPr>
          <p:cNvPr id="5" name="Picture 4">
            <a:extLst>
              <a:ext uri="{FF2B5EF4-FFF2-40B4-BE49-F238E27FC236}">
                <a16:creationId xmlns:a16="http://schemas.microsoft.com/office/drawing/2014/main" id="{DBD0FA34-B512-CF48-B784-9E3B74978190}"/>
              </a:ext>
            </a:extLst>
          </p:cNvPr>
          <p:cNvPicPr>
            <a:picLocks noChangeAspect="1"/>
          </p:cNvPicPr>
          <p:nvPr/>
        </p:nvPicPr>
        <p:blipFill>
          <a:blip r:embed="rId3"/>
          <a:stretch>
            <a:fillRect/>
          </a:stretch>
        </p:blipFill>
        <p:spPr>
          <a:xfrm>
            <a:off x="7380312" y="6401880"/>
            <a:ext cx="1396752" cy="339488"/>
          </a:xfrm>
          <a:prstGeom prst="rect">
            <a:avLst/>
          </a:prstGeom>
        </p:spPr>
      </p:pic>
      <p:sp>
        <p:nvSpPr>
          <p:cNvPr id="7" name="Text Placeholder 2">
            <a:extLst>
              <a:ext uri="{FF2B5EF4-FFF2-40B4-BE49-F238E27FC236}">
                <a16:creationId xmlns:a16="http://schemas.microsoft.com/office/drawing/2014/main" id="{C76B4EAE-2499-494E-9BD6-D2D3BD1AFF99}"/>
              </a:ext>
            </a:extLst>
          </p:cNvPr>
          <p:cNvSpPr txBox="1">
            <a:spLocks/>
          </p:cNvSpPr>
          <p:nvPr/>
        </p:nvSpPr>
        <p:spPr>
          <a:xfrm>
            <a:off x="1259632" y="5157192"/>
            <a:ext cx="7272808" cy="1296144"/>
          </a:xfrm>
          <a:prstGeom prst="rect">
            <a:avLst/>
          </a:prstGeom>
          <a:extLst>
            <a:ext uri="{C572A759-6A51-4108-AA02-DFA0A04FC94B}">
              <ma14:wrappingTextBoxFlag xmlns:ma14="http://schemas.microsoft.com/office/mac/drawingml/2011/main" xmlns="" val="1"/>
            </a:ext>
          </a:extLst>
        </p:spPr>
        <p:txBody>
          <a:bodyPr/>
          <a:lstStyle>
            <a:lvl1pPr marL="617219" marR="0" indent="-617219" algn="l" defTabSz="822960" rtl="0" eaLnBrk="1" latinLnBrk="0" hangingPunct="1">
              <a:lnSpc>
                <a:spcPct val="100000"/>
              </a:lnSpc>
              <a:spcBef>
                <a:spcPts val="1300"/>
              </a:spcBef>
              <a:spcAft>
                <a:spcPts val="0"/>
              </a:spcAft>
              <a:buClrTx/>
              <a:buSzPct val="100000"/>
              <a:buFont typeface="Helvetica"/>
              <a:buChar char="•"/>
              <a:tabLst/>
              <a:defRPr sz="5800" b="0" i="0" u="none" strike="noStrike" cap="none" spc="0" baseline="0">
                <a:ln>
                  <a:noFill/>
                </a:ln>
                <a:solidFill>
                  <a:srgbClr val="000000"/>
                </a:solidFill>
                <a:uFillTx/>
                <a:latin typeface="+mj-lt"/>
                <a:ea typeface="+mj-ea"/>
                <a:cs typeface="+mj-cs"/>
                <a:sym typeface="Calibri"/>
              </a:defRPr>
            </a:lvl1pPr>
            <a:lvl2pPr marL="1419605" marR="0" indent="-596645" algn="l" defTabSz="822960" rtl="0" eaLnBrk="1" latinLnBrk="0" hangingPunct="1">
              <a:lnSpc>
                <a:spcPct val="100000"/>
              </a:lnSpc>
              <a:spcBef>
                <a:spcPts val="1300"/>
              </a:spcBef>
              <a:spcAft>
                <a:spcPts val="0"/>
              </a:spcAft>
              <a:buClrTx/>
              <a:buSzPct val="100000"/>
              <a:buFont typeface="Helvetica"/>
              <a:buChar char="–"/>
              <a:tabLst/>
              <a:defRPr sz="5800" b="0" i="0" u="none" strike="noStrike" cap="none" spc="0" baseline="0">
                <a:ln>
                  <a:noFill/>
                </a:ln>
                <a:solidFill>
                  <a:srgbClr val="000000"/>
                </a:solidFill>
                <a:uFillTx/>
                <a:latin typeface="+mj-lt"/>
                <a:ea typeface="+mj-ea"/>
                <a:cs typeface="+mj-cs"/>
                <a:sym typeface="Calibri"/>
              </a:defRPr>
            </a:lvl2pPr>
            <a:lvl3pPr marL="2200939" marR="0" indent="-555019" algn="l" defTabSz="822960" rtl="0" eaLnBrk="1" latinLnBrk="0" hangingPunct="1">
              <a:lnSpc>
                <a:spcPct val="100000"/>
              </a:lnSpc>
              <a:spcBef>
                <a:spcPts val="1300"/>
              </a:spcBef>
              <a:spcAft>
                <a:spcPts val="0"/>
              </a:spcAft>
              <a:buClrTx/>
              <a:buSzPct val="100000"/>
              <a:buFont typeface="Helvetica"/>
              <a:buChar char="•"/>
              <a:tabLst/>
              <a:defRPr sz="5800" b="0" i="0" u="none" strike="noStrike" cap="none" spc="0" baseline="0">
                <a:ln>
                  <a:noFill/>
                </a:ln>
                <a:solidFill>
                  <a:srgbClr val="000000"/>
                </a:solidFill>
                <a:uFillTx/>
                <a:latin typeface="+mj-lt"/>
                <a:ea typeface="+mj-ea"/>
                <a:cs typeface="+mj-cs"/>
                <a:sym typeface="Calibri"/>
              </a:defRPr>
            </a:lvl3pPr>
            <a:lvl4pPr marL="3131820" marR="0" indent="-662940" algn="l" defTabSz="822960" rtl="0" eaLnBrk="1" latinLnBrk="0" hangingPunct="1">
              <a:lnSpc>
                <a:spcPct val="100000"/>
              </a:lnSpc>
              <a:spcBef>
                <a:spcPts val="1300"/>
              </a:spcBef>
              <a:spcAft>
                <a:spcPts val="0"/>
              </a:spcAft>
              <a:buClrTx/>
              <a:buSzPct val="100000"/>
              <a:buFont typeface="Helvetica"/>
              <a:buChar char="–"/>
              <a:tabLst/>
              <a:defRPr sz="5800" b="0" i="0" u="none" strike="noStrike" cap="none" spc="0" baseline="0">
                <a:ln>
                  <a:noFill/>
                </a:ln>
                <a:solidFill>
                  <a:srgbClr val="000000"/>
                </a:solidFill>
                <a:uFillTx/>
                <a:latin typeface="+mj-lt"/>
                <a:ea typeface="+mj-ea"/>
                <a:cs typeface="+mj-cs"/>
                <a:sym typeface="Calibri"/>
              </a:defRPr>
            </a:lvl4pPr>
            <a:lvl5pPr marL="3954779" marR="0" indent="-662939" algn="l" defTabSz="822960" rtl="0" eaLnBrk="1" latinLnBrk="0" hangingPunct="1">
              <a:lnSpc>
                <a:spcPct val="100000"/>
              </a:lnSpc>
              <a:spcBef>
                <a:spcPts val="1300"/>
              </a:spcBef>
              <a:spcAft>
                <a:spcPts val="0"/>
              </a:spcAft>
              <a:buClrTx/>
              <a:buSzPct val="100000"/>
              <a:buFont typeface="Helvetica"/>
              <a:buChar char="»"/>
              <a:tabLst/>
              <a:defRPr sz="5800" b="0" i="0" u="none" strike="noStrike" cap="none" spc="0" baseline="0">
                <a:ln>
                  <a:noFill/>
                </a:ln>
                <a:solidFill>
                  <a:srgbClr val="000000"/>
                </a:solidFill>
                <a:uFillTx/>
                <a:latin typeface="+mj-lt"/>
                <a:ea typeface="+mj-ea"/>
                <a:cs typeface="+mj-cs"/>
                <a:sym typeface="Calibri"/>
              </a:defRPr>
            </a:lvl5pPr>
            <a:lvl6pPr marL="4777739" marR="0" indent="-662939" algn="l" defTabSz="822960" rtl="0" eaLnBrk="1" latinLnBrk="0" hangingPunct="1">
              <a:lnSpc>
                <a:spcPct val="100000"/>
              </a:lnSpc>
              <a:spcBef>
                <a:spcPts val="1300"/>
              </a:spcBef>
              <a:spcAft>
                <a:spcPts val="0"/>
              </a:spcAft>
              <a:buClrTx/>
              <a:buSzPct val="100000"/>
              <a:buFont typeface="Helvetica"/>
              <a:buChar char="•"/>
              <a:tabLst/>
              <a:defRPr sz="5800" b="0" i="0" u="none" strike="noStrike" cap="none" spc="0" baseline="0">
                <a:ln>
                  <a:noFill/>
                </a:ln>
                <a:solidFill>
                  <a:srgbClr val="000000"/>
                </a:solidFill>
                <a:uFillTx/>
                <a:latin typeface="+mj-lt"/>
                <a:ea typeface="+mj-ea"/>
                <a:cs typeface="+mj-cs"/>
                <a:sym typeface="Calibri"/>
              </a:defRPr>
            </a:lvl6pPr>
            <a:lvl7pPr marL="5600700" marR="0" indent="-662939" algn="l" defTabSz="822960" rtl="0" eaLnBrk="1" latinLnBrk="0" hangingPunct="1">
              <a:lnSpc>
                <a:spcPct val="100000"/>
              </a:lnSpc>
              <a:spcBef>
                <a:spcPts val="1300"/>
              </a:spcBef>
              <a:spcAft>
                <a:spcPts val="0"/>
              </a:spcAft>
              <a:buClrTx/>
              <a:buSzPct val="100000"/>
              <a:buFont typeface="Helvetica"/>
              <a:buChar char="•"/>
              <a:tabLst/>
              <a:defRPr sz="5800" b="0" i="0" u="none" strike="noStrike" cap="none" spc="0" baseline="0">
                <a:ln>
                  <a:noFill/>
                </a:ln>
                <a:solidFill>
                  <a:srgbClr val="000000"/>
                </a:solidFill>
                <a:uFillTx/>
                <a:latin typeface="+mj-lt"/>
                <a:ea typeface="+mj-ea"/>
                <a:cs typeface="+mj-cs"/>
                <a:sym typeface="Calibri"/>
              </a:defRPr>
            </a:lvl7pPr>
            <a:lvl8pPr marL="6423659" marR="0" indent="-662939" algn="l" defTabSz="822960" rtl="0" eaLnBrk="1" latinLnBrk="0" hangingPunct="1">
              <a:lnSpc>
                <a:spcPct val="100000"/>
              </a:lnSpc>
              <a:spcBef>
                <a:spcPts val="1300"/>
              </a:spcBef>
              <a:spcAft>
                <a:spcPts val="0"/>
              </a:spcAft>
              <a:buClrTx/>
              <a:buSzPct val="100000"/>
              <a:buFont typeface="Helvetica"/>
              <a:buChar char="•"/>
              <a:tabLst/>
              <a:defRPr sz="5800" b="0" i="0" u="none" strike="noStrike" cap="none" spc="0" baseline="0">
                <a:ln>
                  <a:noFill/>
                </a:ln>
                <a:solidFill>
                  <a:srgbClr val="000000"/>
                </a:solidFill>
                <a:uFillTx/>
                <a:latin typeface="+mj-lt"/>
                <a:ea typeface="+mj-ea"/>
                <a:cs typeface="+mj-cs"/>
                <a:sym typeface="Calibri"/>
              </a:defRPr>
            </a:lvl8pPr>
            <a:lvl9pPr marL="7246619" marR="0" indent="-662940" algn="l" defTabSz="822960" rtl="0" eaLnBrk="1" latinLnBrk="0" hangingPunct="1">
              <a:lnSpc>
                <a:spcPct val="100000"/>
              </a:lnSpc>
              <a:spcBef>
                <a:spcPts val="1300"/>
              </a:spcBef>
              <a:spcAft>
                <a:spcPts val="0"/>
              </a:spcAft>
              <a:buClrTx/>
              <a:buSzPct val="100000"/>
              <a:buFont typeface="Helvetica"/>
              <a:buChar char="•"/>
              <a:tabLst/>
              <a:defRPr sz="5800" b="0" i="0" u="none" strike="noStrike" cap="none" spc="0" baseline="0">
                <a:ln>
                  <a:noFill/>
                </a:ln>
                <a:solidFill>
                  <a:srgbClr val="000000"/>
                </a:solidFill>
                <a:uFillTx/>
                <a:latin typeface="+mj-lt"/>
                <a:ea typeface="+mj-ea"/>
                <a:cs typeface="+mj-cs"/>
                <a:sym typeface="Calibri"/>
              </a:defRPr>
            </a:lvl9pPr>
          </a:lstStyle>
          <a:p>
            <a:pPr marL="0" indent="0" algn="just">
              <a:buFont typeface="Helvetica"/>
              <a:buNone/>
            </a:pPr>
            <a:r>
              <a:rPr lang="en-US" sz="1400" kern="0" dirty="0">
                <a:cs typeface="Calibri"/>
              </a:rPr>
              <a:t>2021 workload is comparable to that of 2020. Our submission workload is consistent over the last two years. Our institution has applied flexible review to non-federally funded work. With flexible review, most Modifications to Minimal Risk or Exempt protocols no longer require review by the IRB. In addition, due to research limitations and restrictions surrounding the novel coronavirus from 2020 – 2021, we would anticipate the volume of submissions to be lower compared to previous years. </a:t>
            </a:r>
          </a:p>
        </p:txBody>
      </p:sp>
      <p:graphicFrame>
        <p:nvGraphicFramePr>
          <p:cNvPr id="6" name="Chart 5">
            <a:extLst>
              <a:ext uri="{FF2B5EF4-FFF2-40B4-BE49-F238E27FC236}">
                <a16:creationId xmlns:a16="http://schemas.microsoft.com/office/drawing/2014/main" id="{6E472B7E-70D5-4790-82FF-CE37F65E1F23}"/>
              </a:ext>
            </a:extLst>
          </p:cNvPr>
          <p:cNvGraphicFramePr/>
          <p:nvPr>
            <p:extLst>
              <p:ext uri="{D42A27DB-BD31-4B8C-83A1-F6EECF244321}">
                <p14:modId xmlns:p14="http://schemas.microsoft.com/office/powerpoint/2010/main" val="4106021792"/>
              </p:ext>
            </p:extLst>
          </p:nvPr>
        </p:nvGraphicFramePr>
        <p:xfrm>
          <a:off x="1524000" y="1052736"/>
          <a:ext cx="6096000" cy="4064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047787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655</TotalTime>
  <Words>1168</Words>
  <Application>Microsoft Office PowerPoint</Application>
  <PresentationFormat>On-screen Show (4:3)</PresentationFormat>
  <Paragraphs>99</Paragraphs>
  <Slides>12</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Calibri</vt:lpstr>
      <vt:lpstr>Helvetica</vt:lpstr>
      <vt:lpstr>MiloOT-Black</vt:lpstr>
      <vt:lpstr>MiloOT-Bold</vt:lpstr>
      <vt:lpstr>MiloOT-Xbold</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Lewis, Deborah Yumi French - (dyfrench)</dc:creator>
  <cp:lastModifiedBy>Hammel, Courtney L - (courtneyolson)</cp:lastModifiedBy>
  <cp:revision>202</cp:revision>
  <dcterms:created xsi:type="dcterms:W3CDTF">2021-01-04T19:17:29Z</dcterms:created>
  <dcterms:modified xsi:type="dcterms:W3CDTF">2022-04-14T17:57:20Z</dcterms:modified>
</cp:coreProperties>
</file>